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256" r:id="rId2"/>
    <p:sldId id="265" r:id="rId3"/>
    <p:sldId id="270" r:id="rId4"/>
    <p:sldId id="272" r:id="rId5"/>
    <p:sldId id="269" r:id="rId6"/>
    <p:sldId id="271" r:id="rId7"/>
    <p:sldId id="273" r:id="rId8"/>
    <p:sldId id="276"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B3620-BA9E-42DB-BAEB-CA18D7729D04}" v="13" dt="2023-04-26T22:30:42.074"/>
  </p1510:revLst>
</p1510:revInfo>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655" autoAdjust="0"/>
  </p:normalViewPr>
  <p:slideViewPr>
    <p:cSldViewPr snapToGrid="0">
      <p:cViewPr varScale="1">
        <p:scale>
          <a:sx n="69" d="100"/>
          <a:sy n="69" d="100"/>
        </p:scale>
        <p:origin x="780" y="6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ald Witmer" userId="b29430cff93569b8" providerId="LiveId" clId="{BBCB3620-BA9E-42DB-BAEB-CA18D7729D04}"/>
    <pc:docChg chg="custSel addSld delSld modSld sldOrd">
      <pc:chgData name="Gerald Witmer" userId="b29430cff93569b8" providerId="LiveId" clId="{BBCB3620-BA9E-42DB-BAEB-CA18D7729D04}" dt="2023-04-26T22:30:44.704" v="2656" actId="113"/>
      <pc:docMkLst>
        <pc:docMk/>
      </pc:docMkLst>
      <pc:sldChg chg="modSp mod">
        <pc:chgData name="Gerald Witmer" userId="b29430cff93569b8" providerId="LiveId" clId="{BBCB3620-BA9E-42DB-BAEB-CA18D7729D04}" dt="2023-04-26T22:29:26.341" v="2652" actId="6549"/>
        <pc:sldMkLst>
          <pc:docMk/>
          <pc:sldMk cId="224134667" sldId="265"/>
        </pc:sldMkLst>
        <pc:spChg chg="mod">
          <ac:chgData name="Gerald Witmer" userId="b29430cff93569b8" providerId="LiveId" clId="{BBCB3620-BA9E-42DB-BAEB-CA18D7729D04}" dt="2023-04-26T21:26:11.836" v="1609" actId="6549"/>
          <ac:spMkLst>
            <pc:docMk/>
            <pc:sldMk cId="224134667" sldId="265"/>
            <ac:spMk id="26" creationId="{7202BD88-8A83-49DA-A828-7C40491D29F7}"/>
          </ac:spMkLst>
        </pc:spChg>
        <pc:spChg chg="mod">
          <ac:chgData name="Gerald Witmer" userId="b29430cff93569b8" providerId="LiveId" clId="{BBCB3620-BA9E-42DB-BAEB-CA18D7729D04}" dt="2023-04-26T21:26:16.142" v="1611" actId="27636"/>
          <ac:spMkLst>
            <pc:docMk/>
            <pc:sldMk cId="224134667" sldId="265"/>
            <ac:spMk id="33" creationId="{2262342E-3D19-495D-AA4E-DB249EBB6351}"/>
          </ac:spMkLst>
        </pc:spChg>
        <pc:spChg chg="mod">
          <ac:chgData name="Gerald Witmer" userId="b29430cff93569b8" providerId="LiveId" clId="{BBCB3620-BA9E-42DB-BAEB-CA18D7729D04}" dt="2023-04-26T22:29:26.341" v="2652" actId="6549"/>
          <ac:spMkLst>
            <pc:docMk/>
            <pc:sldMk cId="224134667" sldId="265"/>
            <ac:spMk id="34" creationId="{64097651-42EF-4D7F-B8A0-A7E7F7312B73}"/>
          </ac:spMkLst>
        </pc:spChg>
        <pc:spChg chg="mod">
          <ac:chgData name="Gerald Witmer" userId="b29430cff93569b8" providerId="LiveId" clId="{BBCB3620-BA9E-42DB-BAEB-CA18D7729D04}" dt="2023-04-26T21:13:46.008" v="1254" actId="14100"/>
          <ac:spMkLst>
            <pc:docMk/>
            <pc:sldMk cId="224134667" sldId="265"/>
            <ac:spMk id="88" creationId="{41B70991-B117-418C-8432-39BA57751DD0}"/>
          </ac:spMkLst>
        </pc:spChg>
        <pc:spChg chg="mod">
          <ac:chgData name="Gerald Witmer" userId="b29430cff93569b8" providerId="LiveId" clId="{BBCB3620-BA9E-42DB-BAEB-CA18D7729D04}" dt="2023-04-26T21:17:03.525" v="1467" actId="255"/>
          <ac:spMkLst>
            <pc:docMk/>
            <pc:sldMk cId="224134667" sldId="265"/>
            <ac:spMk id="89" creationId="{41FDF737-A7CF-43BF-B9FC-22E9635B785B}"/>
          </ac:spMkLst>
        </pc:spChg>
        <pc:spChg chg="mod">
          <ac:chgData name="Gerald Witmer" userId="b29430cff93569b8" providerId="LiveId" clId="{BBCB3620-BA9E-42DB-BAEB-CA18D7729D04}" dt="2023-04-26T22:29:05.299" v="2651" actId="20577"/>
          <ac:spMkLst>
            <pc:docMk/>
            <pc:sldMk cId="224134667" sldId="265"/>
            <ac:spMk id="90" creationId="{426A8A65-AFFE-4A62-858E-16FA37C4410F}"/>
          </ac:spMkLst>
        </pc:spChg>
      </pc:sldChg>
      <pc:sldChg chg="del">
        <pc:chgData name="Gerald Witmer" userId="b29430cff93569b8" providerId="LiveId" clId="{BBCB3620-BA9E-42DB-BAEB-CA18D7729D04}" dt="2023-04-26T22:28:34.740" v="2641" actId="2696"/>
        <pc:sldMkLst>
          <pc:docMk/>
          <pc:sldMk cId="4205207834" sldId="266"/>
        </pc:sldMkLst>
      </pc:sldChg>
      <pc:sldChg chg="modSp mod">
        <pc:chgData name="Gerald Witmer" userId="b29430cff93569b8" providerId="LiveId" clId="{BBCB3620-BA9E-42DB-BAEB-CA18D7729D04}" dt="2023-04-26T22:30:44.704" v="2656" actId="113"/>
        <pc:sldMkLst>
          <pc:docMk/>
          <pc:sldMk cId="2394598200" sldId="269"/>
        </pc:sldMkLst>
        <pc:spChg chg="mod">
          <ac:chgData name="Gerald Witmer" userId="b29430cff93569b8" providerId="LiveId" clId="{BBCB3620-BA9E-42DB-BAEB-CA18D7729D04}" dt="2023-04-26T22:30:44.704" v="2656" actId="113"/>
          <ac:spMkLst>
            <pc:docMk/>
            <pc:sldMk cId="2394598200" sldId="269"/>
            <ac:spMk id="2" creationId="{1F2A5814-BC40-4A37-9064-C44C73C883EF}"/>
          </ac:spMkLst>
        </pc:spChg>
      </pc:sldChg>
      <pc:sldChg chg="ord">
        <pc:chgData name="Gerald Witmer" userId="b29430cff93569b8" providerId="LiveId" clId="{BBCB3620-BA9E-42DB-BAEB-CA18D7729D04}" dt="2023-04-26T21:18:30.698" v="1479"/>
        <pc:sldMkLst>
          <pc:docMk/>
          <pc:sldMk cId="3378782247" sldId="270"/>
        </pc:sldMkLst>
      </pc:sldChg>
      <pc:sldChg chg="modSp new mod">
        <pc:chgData name="Gerald Witmer" userId="b29430cff93569b8" providerId="LiveId" clId="{BBCB3620-BA9E-42DB-BAEB-CA18D7729D04}" dt="2023-04-26T22:30:28.527" v="2653" actId="207"/>
        <pc:sldMkLst>
          <pc:docMk/>
          <pc:sldMk cId="2687447066" sldId="271"/>
        </pc:sldMkLst>
        <pc:spChg chg="mod">
          <ac:chgData name="Gerald Witmer" userId="b29430cff93569b8" providerId="LiveId" clId="{BBCB3620-BA9E-42DB-BAEB-CA18D7729D04}" dt="2023-04-25T00:25:40.937" v="381" actId="20577"/>
          <ac:spMkLst>
            <pc:docMk/>
            <pc:sldMk cId="2687447066" sldId="271"/>
            <ac:spMk id="2" creationId="{D9DB563D-9D83-D60C-6738-D256C0B47876}"/>
          </ac:spMkLst>
        </pc:spChg>
        <pc:spChg chg="mod">
          <ac:chgData name="Gerald Witmer" userId="b29430cff93569b8" providerId="LiveId" clId="{BBCB3620-BA9E-42DB-BAEB-CA18D7729D04}" dt="2023-04-26T22:30:28.527" v="2653" actId="207"/>
          <ac:spMkLst>
            <pc:docMk/>
            <pc:sldMk cId="2687447066" sldId="271"/>
            <ac:spMk id="3" creationId="{B34FB96A-8600-D8D5-6B79-C6CFDB4473E5}"/>
          </ac:spMkLst>
        </pc:spChg>
      </pc:sldChg>
      <pc:sldChg chg="modSp new mod ord">
        <pc:chgData name="Gerald Witmer" userId="b29430cff93569b8" providerId="LiveId" clId="{BBCB3620-BA9E-42DB-BAEB-CA18D7729D04}" dt="2023-04-26T21:18:08.429" v="1477"/>
        <pc:sldMkLst>
          <pc:docMk/>
          <pc:sldMk cId="522397582" sldId="272"/>
        </pc:sldMkLst>
        <pc:spChg chg="mod">
          <ac:chgData name="Gerald Witmer" userId="b29430cff93569b8" providerId="LiveId" clId="{BBCB3620-BA9E-42DB-BAEB-CA18D7729D04}" dt="2023-04-26T21:03:50.100" v="790" actId="20577"/>
          <ac:spMkLst>
            <pc:docMk/>
            <pc:sldMk cId="522397582" sldId="272"/>
            <ac:spMk id="2" creationId="{4EE18466-B138-B0B5-CDF9-FBCE8AAAD90E}"/>
          </ac:spMkLst>
        </pc:spChg>
        <pc:spChg chg="mod">
          <ac:chgData name="Gerald Witmer" userId="b29430cff93569b8" providerId="LiveId" clId="{BBCB3620-BA9E-42DB-BAEB-CA18D7729D04}" dt="2023-04-26T20:58:12.113" v="776" actId="5793"/>
          <ac:spMkLst>
            <pc:docMk/>
            <pc:sldMk cId="522397582" sldId="272"/>
            <ac:spMk id="3" creationId="{33310CA6-D04E-3424-0637-674ABE700240}"/>
          </ac:spMkLst>
        </pc:spChg>
      </pc:sldChg>
      <pc:sldChg chg="modSp new mod">
        <pc:chgData name="Gerald Witmer" userId="b29430cff93569b8" providerId="LiveId" clId="{BBCB3620-BA9E-42DB-BAEB-CA18D7729D04}" dt="2023-04-26T21:54:37.212" v="2405" actId="20577"/>
        <pc:sldMkLst>
          <pc:docMk/>
          <pc:sldMk cId="875687914" sldId="273"/>
        </pc:sldMkLst>
        <pc:spChg chg="mod">
          <ac:chgData name="Gerald Witmer" userId="b29430cff93569b8" providerId="LiveId" clId="{BBCB3620-BA9E-42DB-BAEB-CA18D7729D04}" dt="2023-04-26T21:54:37.212" v="2405" actId="20577"/>
          <ac:spMkLst>
            <pc:docMk/>
            <pc:sldMk cId="875687914" sldId="273"/>
            <ac:spMk id="2" creationId="{F9E446A8-155F-B0BF-050F-AE904D0F36C1}"/>
          </ac:spMkLst>
        </pc:spChg>
        <pc:spChg chg="mod">
          <ac:chgData name="Gerald Witmer" userId="b29430cff93569b8" providerId="LiveId" clId="{BBCB3620-BA9E-42DB-BAEB-CA18D7729D04}" dt="2023-04-26T21:31:10.260" v="1695" actId="255"/>
          <ac:spMkLst>
            <pc:docMk/>
            <pc:sldMk cId="875687914" sldId="273"/>
            <ac:spMk id="3" creationId="{004AD3AA-B69A-B257-3436-887A7D185C85}"/>
          </ac:spMkLst>
        </pc:spChg>
      </pc:sldChg>
      <pc:sldChg chg="modSp new del mod">
        <pc:chgData name="Gerald Witmer" userId="b29430cff93569b8" providerId="LiveId" clId="{BBCB3620-BA9E-42DB-BAEB-CA18D7729D04}" dt="2023-04-26T21:17:55.206" v="1475" actId="2696"/>
        <pc:sldMkLst>
          <pc:docMk/>
          <pc:sldMk cId="3185421973" sldId="273"/>
        </pc:sldMkLst>
        <pc:spChg chg="mod">
          <ac:chgData name="Gerald Witmer" userId="b29430cff93569b8" providerId="LiveId" clId="{BBCB3620-BA9E-42DB-BAEB-CA18D7729D04}" dt="2023-04-26T21:08:21.336" v="845" actId="20577"/>
          <ac:spMkLst>
            <pc:docMk/>
            <pc:sldMk cId="3185421973" sldId="273"/>
            <ac:spMk id="2" creationId="{9E4824C7-A504-61A1-B7E4-B269341474AD}"/>
          </ac:spMkLst>
        </pc:spChg>
      </pc:sldChg>
      <pc:sldChg chg="modSp new mod">
        <pc:chgData name="Gerald Witmer" userId="b29430cff93569b8" providerId="LiveId" clId="{BBCB3620-BA9E-42DB-BAEB-CA18D7729D04}" dt="2023-04-26T21:49:05.393" v="2385" actId="20577"/>
        <pc:sldMkLst>
          <pc:docMk/>
          <pc:sldMk cId="3390967818" sldId="274"/>
        </pc:sldMkLst>
        <pc:spChg chg="mod">
          <ac:chgData name="Gerald Witmer" userId="b29430cff93569b8" providerId="LiveId" clId="{BBCB3620-BA9E-42DB-BAEB-CA18D7729D04}" dt="2023-04-26T21:36:49.257" v="2059" actId="255"/>
          <ac:spMkLst>
            <pc:docMk/>
            <pc:sldMk cId="3390967818" sldId="274"/>
            <ac:spMk id="2" creationId="{6F08518D-B577-CF24-E6AE-4CA2668DA55C}"/>
          </ac:spMkLst>
        </pc:spChg>
        <pc:spChg chg="mod">
          <ac:chgData name="Gerald Witmer" userId="b29430cff93569b8" providerId="LiveId" clId="{BBCB3620-BA9E-42DB-BAEB-CA18D7729D04}" dt="2023-04-26T21:49:05.393" v="2385" actId="20577"/>
          <ac:spMkLst>
            <pc:docMk/>
            <pc:sldMk cId="3390967818" sldId="274"/>
            <ac:spMk id="3" creationId="{2D08924C-9E1A-FFBD-BFD9-405CCB9F3F38}"/>
          </ac:spMkLst>
        </pc:spChg>
      </pc:sldChg>
      <pc:sldChg chg="addSp modSp new mod">
        <pc:chgData name="Gerald Witmer" userId="b29430cff93569b8" providerId="LiveId" clId="{BBCB3620-BA9E-42DB-BAEB-CA18D7729D04}" dt="2023-04-26T21:47:44.234" v="2342" actId="20577"/>
        <pc:sldMkLst>
          <pc:docMk/>
          <pc:sldMk cId="782078130" sldId="275"/>
        </pc:sldMkLst>
        <pc:spChg chg="add mod">
          <ac:chgData name="Gerald Witmer" userId="b29430cff93569b8" providerId="LiveId" clId="{BBCB3620-BA9E-42DB-BAEB-CA18D7729D04}" dt="2023-04-26T21:47:44.234" v="2342" actId="20577"/>
          <ac:spMkLst>
            <pc:docMk/>
            <pc:sldMk cId="782078130" sldId="275"/>
            <ac:spMk id="3" creationId="{03C71C0C-D8BA-727A-5CE1-EAD39C0F9E94}"/>
          </ac:spMkLst>
        </pc:spChg>
      </pc:sldChg>
      <pc:sldChg chg="modSp new mod">
        <pc:chgData name="Gerald Witmer" userId="b29430cff93569b8" providerId="LiveId" clId="{BBCB3620-BA9E-42DB-BAEB-CA18D7729D04}" dt="2023-04-26T22:27:44.983" v="2640"/>
        <pc:sldMkLst>
          <pc:docMk/>
          <pc:sldMk cId="430772184" sldId="276"/>
        </pc:sldMkLst>
        <pc:spChg chg="mod">
          <ac:chgData name="Gerald Witmer" userId="b29430cff93569b8" providerId="LiveId" clId="{BBCB3620-BA9E-42DB-BAEB-CA18D7729D04}" dt="2023-04-26T21:56:47.875" v="2431" actId="20577"/>
          <ac:spMkLst>
            <pc:docMk/>
            <pc:sldMk cId="430772184" sldId="276"/>
            <ac:spMk id="2" creationId="{8649B5FE-CB49-A0A3-9D58-41F106C83FB3}"/>
          </ac:spMkLst>
        </pc:spChg>
        <pc:spChg chg="mod">
          <ac:chgData name="Gerald Witmer" userId="b29430cff93569b8" providerId="LiveId" clId="{BBCB3620-BA9E-42DB-BAEB-CA18D7729D04}" dt="2023-04-26T22:27:44.983" v="2640"/>
          <ac:spMkLst>
            <pc:docMk/>
            <pc:sldMk cId="430772184" sldId="276"/>
            <ac:spMk id="3" creationId="{CB114864-C758-203B-0E6C-3891107CB5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4/26/2023</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4/26/2023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What was important about this learning experience?</a:t>
            </a:r>
          </a:p>
          <a:p>
            <a:r>
              <a:rPr lang="en-US" b="0" i="1" dirty="0">
                <a:latin typeface="Segoe UI" panose="020B0502040204020203" pitchFamily="34" charset="0"/>
                <a:cs typeface="Segoe UI" panose="020B0502040204020203" pitchFamily="34" charset="0"/>
              </a:rPr>
              <a:t>How is it relevant to your course, yourself, or your society or community?</a:t>
            </a:r>
          </a:p>
          <a:p>
            <a:r>
              <a:rPr lang="en-US" b="0" i="1" dirty="0">
                <a:latin typeface="Segoe UI" panose="020B0502040204020203" pitchFamily="34" charset="0"/>
                <a:cs typeface="Segoe UI" panose="020B0502040204020203" pitchFamily="34" charset="0"/>
              </a:rPr>
              <a:t>Why is this significant?</a:t>
            </a:r>
          </a:p>
          <a:p>
            <a:endParaRPr lang="en-US" dirty="0"/>
          </a:p>
          <a:p>
            <a:r>
              <a:rPr lang="en-US" dirty="0"/>
              <a:t>This SmartArt allows you add images and text to help outline your process.  If a picture is worth a thousand words, then pictures and words should help you communicate this reflection on learning perfectly!  You can always click on Insert&gt;SmartArt to change this graphic or select the graphic and click on the Design contextual menu to change the colors.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Tree>
    <p:extLst>
      <p:ext uri="{BB962C8B-B14F-4D97-AF65-F5344CB8AC3E}">
        <p14:creationId xmlns:p14="http://schemas.microsoft.com/office/powerpoint/2010/main" val="1528170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a:t>Click to edit Master title style</a:t>
            </a:r>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t>4/26/2023</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6438446" y="2336873"/>
            <a:ext cx="5608336" cy="35993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a:t>Click to edit Master title style</a:t>
            </a:r>
          </a:p>
        </p:txBody>
      </p:sp>
      <p:sp>
        <p:nvSpPr>
          <p:cNvPr id="5" name="Date Placeholder 4"/>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a:t>Click icon to add SmartArt graphic</a:t>
            </a:r>
            <a:endParaRPr lang="en-US"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4/26/2023</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a:t>Click to edit Master title style</a:t>
            </a:r>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a:t>Click to 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a:t>Click to 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3" name="Content Placeholder 2"/>
          <p:cNvSpPr>
            <a:spLocks noGrp="1"/>
          </p:cNvSpPr>
          <p:nvPr>
            <p:ph sz="half" idx="1"/>
          </p:nvPr>
        </p:nvSpPr>
        <p:spPr>
          <a:xfrm>
            <a:off x="2137645" y="2336873"/>
            <a:ext cx="4698358" cy="35993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4/26/2023</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4/26/2023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t>4/26/2023</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Due Process</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a:bodyPr>
          <a:lstStyle/>
          <a:p>
            <a:r>
              <a:rPr lang="en-US" sz="2800" dirty="0"/>
              <a:t>Gerald (Jere) Witmer, PhD</a:t>
            </a:r>
          </a:p>
          <a:p>
            <a:r>
              <a:rPr lang="en-US" sz="2800" dirty="0"/>
              <a:t>Gerald.witmer@comcast.net</a:t>
            </a:r>
          </a:p>
        </p:txBody>
      </p:sp>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993" y="2961000"/>
            <a:ext cx="936000" cy="936000"/>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C71C0C-D8BA-727A-5CE1-EAD39C0F9E94}"/>
              </a:ext>
            </a:extLst>
          </p:cNvPr>
          <p:cNvSpPr txBox="1"/>
          <p:nvPr/>
        </p:nvSpPr>
        <p:spPr>
          <a:xfrm>
            <a:off x="221674" y="398467"/>
            <a:ext cx="11707090" cy="5924699"/>
          </a:xfrm>
          <a:prstGeom prst="rect">
            <a:avLst/>
          </a:prstGeom>
          <a:noFill/>
        </p:spPr>
        <p:txBody>
          <a:bodyPr wrap="square">
            <a:spAutoFit/>
          </a:bodyPr>
          <a:lstStyle/>
          <a:p>
            <a:r>
              <a:rPr lang="en-US" sz="3200" b="1" dirty="0">
                <a:solidFill>
                  <a:srgbClr val="FFC000"/>
                </a:solidFill>
                <a:effectLst>
                  <a:outerShdw blurRad="38100" dist="38100" dir="2700000" algn="tl">
                    <a:srgbClr val="000000">
                      <a:alpha val="43137"/>
                    </a:srgbClr>
                  </a:outerShdw>
                </a:effectLst>
              </a:rPr>
              <a:t>Goldberg v. Kelly (1970)</a:t>
            </a:r>
          </a:p>
          <a:p>
            <a:pPr marL="285750" indent="-285750">
              <a:buFont typeface="Wingdings" panose="05000000000000000000" pitchFamily="2" charset="2"/>
              <a:buChar char="§"/>
            </a:pPr>
            <a:r>
              <a:rPr lang="en-US" sz="2400" dirty="0"/>
              <a:t>Established </a:t>
            </a:r>
            <a:r>
              <a:rPr lang="en-US" sz="2400" b="1" u="sng" dirty="0"/>
              <a:t>minimum procedural safeguards</a:t>
            </a:r>
            <a:r>
              <a:rPr lang="en-US" sz="2400" dirty="0"/>
              <a:t> demanded by basic due process, which are:</a:t>
            </a:r>
          </a:p>
          <a:p>
            <a:pPr marL="742950" lvl="1" indent="-285750">
              <a:buFont typeface="Wingdings" panose="05000000000000000000" pitchFamily="2" charset="2"/>
              <a:buChar char="§"/>
            </a:pPr>
            <a:r>
              <a:rPr lang="en-US" sz="2300" dirty="0"/>
              <a:t>The provision of an opportunity to be heard, and the date and time for this opportunity	 should be provided to the concerned individual well ahead of time.</a:t>
            </a:r>
          </a:p>
          <a:p>
            <a:pPr marL="742950" lvl="1" indent="-285750">
              <a:buFont typeface="Wingdings" panose="05000000000000000000" pitchFamily="2" charset="2"/>
              <a:buChar char="§"/>
            </a:pPr>
            <a:r>
              <a:rPr lang="en-US" sz="2300" dirty="0"/>
              <a:t>A full, detailed account of the reasons for the proposed suspension must be furnished well in advance.</a:t>
            </a:r>
          </a:p>
          <a:p>
            <a:pPr marL="742950" lvl="1" indent="-285750">
              <a:buFont typeface="Wingdings" panose="05000000000000000000" pitchFamily="2" charset="2"/>
              <a:buChar char="§"/>
            </a:pPr>
            <a:r>
              <a:rPr lang="en-US" sz="2300" dirty="0"/>
              <a:t>The opportunity for the accused employee to defend him or herself and to question the evidence provided against him or her should be provided.</a:t>
            </a:r>
          </a:p>
          <a:p>
            <a:pPr marL="742950" lvl="1" indent="-285750">
              <a:buFont typeface="Wingdings" panose="05000000000000000000" pitchFamily="2" charset="2"/>
              <a:buChar char="§"/>
            </a:pPr>
            <a:r>
              <a:rPr lang="en-US" sz="2300" dirty="0"/>
              <a:t>He or she must, under no circumstances, be deprived of the opportunity to retain an attorney.</a:t>
            </a:r>
          </a:p>
          <a:p>
            <a:pPr marL="742950" lvl="1" indent="-285750">
              <a:buFont typeface="Wingdings" panose="05000000000000000000" pitchFamily="2" charset="2"/>
              <a:buChar char="§"/>
            </a:pPr>
            <a:r>
              <a:rPr lang="en-US" sz="2300" dirty="0"/>
              <a:t>The individual must receive the opportunity to cross-examine the witnesses present.</a:t>
            </a:r>
          </a:p>
          <a:p>
            <a:pPr marL="742950" lvl="1" indent="-285750">
              <a:buFont typeface="Wingdings" panose="05000000000000000000" pitchFamily="2" charset="2"/>
              <a:buChar char="§"/>
            </a:pPr>
            <a:r>
              <a:rPr lang="en-US" sz="2300" dirty="0"/>
              <a:t>It’s compulsory that the decision reached must strictly rest on legal rules and laws and on the evidence presented at the hearing.</a:t>
            </a:r>
          </a:p>
          <a:p>
            <a:pPr marL="742950" lvl="1" indent="-285750">
              <a:buFont typeface="Wingdings" panose="05000000000000000000" pitchFamily="2" charset="2"/>
              <a:buChar char="§"/>
            </a:pPr>
            <a:r>
              <a:rPr lang="en-US" sz="2300" dirty="0"/>
              <a:t>The decision-making body must be impartial and unbiased.</a:t>
            </a:r>
          </a:p>
        </p:txBody>
      </p:sp>
    </p:spTree>
    <p:extLst>
      <p:ext uri="{BB962C8B-B14F-4D97-AF65-F5344CB8AC3E}">
        <p14:creationId xmlns:p14="http://schemas.microsoft.com/office/powerpoint/2010/main" val="78207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87">
            <a:extLst>
              <a:ext uri="{FF2B5EF4-FFF2-40B4-BE49-F238E27FC236}">
                <a16:creationId xmlns:a16="http://schemas.microsoft.com/office/drawing/2014/main" id="{41B70991-B117-418C-8432-39BA57751DD0}"/>
              </a:ext>
            </a:extLst>
          </p:cNvPr>
          <p:cNvSpPr>
            <a:spLocks noGrp="1"/>
          </p:cNvSpPr>
          <p:nvPr>
            <p:ph type="title"/>
          </p:nvPr>
        </p:nvSpPr>
        <p:spPr>
          <a:xfrm>
            <a:off x="1828800" y="735087"/>
            <a:ext cx="3338134" cy="1080938"/>
          </a:xfrm>
        </p:spPr>
        <p:txBody>
          <a:bodyPr>
            <a:normAutofit fontScale="90000"/>
          </a:bodyPr>
          <a:lstStyle/>
          <a:p>
            <a:r>
              <a:rPr lang="en-US" dirty="0"/>
              <a:t>Temporary Professional Employee (TPE)</a:t>
            </a:r>
          </a:p>
        </p:txBody>
      </p:sp>
      <p:pic>
        <p:nvPicPr>
          <p:cNvPr id="3" name="Graphic 2" descr="Clipboard icon">
            <a:extLst>
              <a:ext uri="{FF2B5EF4-FFF2-40B4-BE49-F238E27FC236}">
                <a16:creationId xmlns:a16="http://schemas.microsoft.com/office/drawing/2014/main" id="{6919C957-53BE-4D79-9BA1-A263BA61FA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269" y="797815"/>
            <a:ext cx="952500" cy="952500"/>
          </a:xfrm>
          <a:prstGeom prst="rect">
            <a:avLst/>
          </a:prstGeom>
        </p:spPr>
      </p:pic>
      <p:sp>
        <p:nvSpPr>
          <p:cNvPr id="26" name="Text Placeholder 25">
            <a:extLst>
              <a:ext uri="{FF2B5EF4-FFF2-40B4-BE49-F238E27FC236}">
                <a16:creationId xmlns:a16="http://schemas.microsoft.com/office/drawing/2014/main" id="{7202BD88-8A83-49DA-A828-7C40491D29F7}"/>
              </a:ext>
            </a:extLst>
          </p:cNvPr>
          <p:cNvSpPr>
            <a:spLocks noGrp="1"/>
          </p:cNvSpPr>
          <p:nvPr>
            <p:ph type="body" sz="quarter" idx="20"/>
          </p:nvPr>
        </p:nvSpPr>
        <p:spPr>
          <a:xfrm>
            <a:off x="2106131" y="2116137"/>
            <a:ext cx="3060802" cy="4478625"/>
          </a:xfrm>
        </p:spPr>
        <p:txBody>
          <a:bodyPr/>
          <a:lstStyle/>
          <a:p>
            <a:r>
              <a:rPr lang="en-US" b="1" dirty="0">
                <a:effectLst>
                  <a:outerShdw blurRad="38100" dist="38100" dir="2700000" algn="tl">
                    <a:srgbClr val="000000">
                      <a:alpha val="43137"/>
                    </a:srgbClr>
                  </a:outerShdw>
                </a:effectLst>
              </a:rPr>
              <a:t>An employee considered to be in a professional status who DOES NOT have tenure</a:t>
            </a:r>
          </a:p>
          <a:p>
            <a:r>
              <a:rPr lang="en-US" b="1" dirty="0">
                <a:effectLst>
                  <a:outerShdw blurRad="38100" dist="38100" dir="2700000" algn="tl">
                    <a:srgbClr val="000000">
                      <a:alpha val="43137"/>
                    </a:srgbClr>
                  </a:outerShdw>
                </a:effectLst>
              </a:rPr>
              <a:t>First 3 years of employment at same school</a:t>
            </a:r>
          </a:p>
        </p:txBody>
      </p:sp>
      <p:sp>
        <p:nvSpPr>
          <p:cNvPr id="89" name="Text Placeholder 88">
            <a:extLst>
              <a:ext uri="{FF2B5EF4-FFF2-40B4-BE49-F238E27FC236}">
                <a16:creationId xmlns:a16="http://schemas.microsoft.com/office/drawing/2014/main" id="{41FDF737-A7CF-43BF-B9FC-22E9635B785B}"/>
              </a:ext>
            </a:extLst>
          </p:cNvPr>
          <p:cNvSpPr>
            <a:spLocks noGrp="1"/>
          </p:cNvSpPr>
          <p:nvPr>
            <p:ph type="body" sz="quarter" idx="18"/>
          </p:nvPr>
        </p:nvSpPr>
        <p:spPr/>
        <p:txBody>
          <a:bodyPr/>
          <a:lstStyle/>
          <a:p>
            <a:r>
              <a:rPr lang="en-US" sz="3200" dirty="0"/>
              <a:t>Professional Employee (PE)</a:t>
            </a:r>
          </a:p>
        </p:txBody>
      </p:sp>
      <p:sp>
        <p:nvSpPr>
          <p:cNvPr id="33" name="Text Placeholder 32">
            <a:extLst>
              <a:ext uri="{FF2B5EF4-FFF2-40B4-BE49-F238E27FC236}">
                <a16:creationId xmlns:a16="http://schemas.microsoft.com/office/drawing/2014/main" id="{2262342E-3D19-495D-AA4E-DB249EBB6351}"/>
              </a:ext>
            </a:extLst>
          </p:cNvPr>
          <p:cNvSpPr>
            <a:spLocks noGrp="1"/>
          </p:cNvSpPr>
          <p:nvPr>
            <p:ph type="body" sz="quarter" idx="21"/>
          </p:nvPr>
        </p:nvSpPr>
        <p:spPr>
          <a:xfrm>
            <a:off x="5384611" y="2103210"/>
            <a:ext cx="3060802" cy="4491553"/>
          </a:xfrm>
        </p:spPr>
        <p:txBody>
          <a:bodyPr>
            <a:normAutofit fontScale="92500" lnSpcReduction="10000"/>
          </a:bodyPr>
          <a:lstStyle/>
          <a:p>
            <a:r>
              <a:rPr lang="en-US" b="1" dirty="0">
                <a:effectLst>
                  <a:outerShdw blurRad="38100" dist="38100" dir="2700000" algn="tl">
                    <a:srgbClr val="000000">
                      <a:alpha val="43137"/>
                    </a:srgbClr>
                  </a:outerShdw>
                </a:effectLst>
              </a:rPr>
              <a:t>An employee considered to be in a professional status who DOES have tenure</a:t>
            </a:r>
          </a:p>
          <a:p>
            <a:r>
              <a:rPr lang="en-US" b="1" dirty="0">
                <a:effectLst>
                  <a:outerShdw blurRad="38100" dist="38100" dir="2700000" algn="tl">
                    <a:srgbClr val="000000">
                      <a:alpha val="43137"/>
                    </a:srgbClr>
                  </a:outerShdw>
                </a:effectLst>
              </a:rPr>
              <a:t>Obtained satisfactory rating on evaluation during last four months of third year</a:t>
            </a:r>
          </a:p>
          <a:p>
            <a:r>
              <a:rPr lang="en-US" b="1" dirty="0">
                <a:effectLst>
                  <a:outerShdw blurRad="38100" dist="38100" dir="2700000" algn="tl">
                    <a:srgbClr val="000000">
                      <a:alpha val="43137"/>
                    </a:srgbClr>
                  </a:outerShdw>
                </a:effectLst>
              </a:rPr>
              <a:t>Granted automatically after final evaluation</a:t>
            </a:r>
          </a:p>
        </p:txBody>
      </p:sp>
      <p:sp>
        <p:nvSpPr>
          <p:cNvPr id="90" name="Text Placeholder 89">
            <a:extLst>
              <a:ext uri="{FF2B5EF4-FFF2-40B4-BE49-F238E27FC236}">
                <a16:creationId xmlns:a16="http://schemas.microsoft.com/office/drawing/2014/main" id="{426A8A65-AFFE-4A62-858E-16FA37C4410F}"/>
              </a:ext>
            </a:extLst>
          </p:cNvPr>
          <p:cNvSpPr>
            <a:spLocks noGrp="1"/>
          </p:cNvSpPr>
          <p:nvPr>
            <p:ph type="body" sz="quarter" idx="19"/>
          </p:nvPr>
        </p:nvSpPr>
        <p:spPr/>
        <p:txBody>
          <a:bodyPr/>
          <a:lstStyle/>
          <a:p>
            <a:r>
              <a:rPr lang="en-US" sz="3200" dirty="0"/>
              <a:t>TPE and PE Contracts</a:t>
            </a:r>
          </a:p>
        </p:txBody>
      </p:sp>
      <p:sp>
        <p:nvSpPr>
          <p:cNvPr id="34" name="Text Placeholder 33">
            <a:extLst>
              <a:ext uri="{FF2B5EF4-FFF2-40B4-BE49-F238E27FC236}">
                <a16:creationId xmlns:a16="http://schemas.microsoft.com/office/drawing/2014/main" id="{64097651-42EF-4D7F-B8A0-A7E7F7312B73}"/>
              </a:ext>
            </a:extLst>
          </p:cNvPr>
          <p:cNvSpPr>
            <a:spLocks noGrp="1"/>
          </p:cNvSpPr>
          <p:nvPr>
            <p:ph type="body" sz="quarter" idx="22"/>
          </p:nvPr>
        </p:nvSpPr>
        <p:spPr>
          <a:xfrm>
            <a:off x="8659892" y="2097613"/>
            <a:ext cx="3060802" cy="4491552"/>
          </a:xfrm>
        </p:spPr>
        <p:txBody>
          <a:bodyPr/>
          <a:lstStyle/>
          <a:p>
            <a:r>
              <a:rPr lang="en-US" b="1" dirty="0">
                <a:effectLst>
                  <a:outerShdw blurRad="38100" dist="38100" dir="2700000" algn="tl">
                    <a:srgbClr val="000000">
                      <a:alpha val="43137"/>
                    </a:srgbClr>
                  </a:outerShdw>
                </a:effectLst>
              </a:rPr>
              <a:t>A separate contract issued for TPE and PE</a:t>
            </a:r>
          </a:p>
          <a:p>
            <a:r>
              <a:rPr lang="en-US" b="1" dirty="0">
                <a:effectLst>
                  <a:outerShdw blurRad="38100" dist="38100" dir="2700000" algn="tl">
                    <a:srgbClr val="000000">
                      <a:alpha val="43137"/>
                    </a:srgbClr>
                  </a:outerShdw>
                </a:effectLst>
              </a:rPr>
              <a:t>Teacher aware of contents</a:t>
            </a:r>
          </a:p>
          <a:p>
            <a:r>
              <a:rPr lang="en-US" b="1" dirty="0">
                <a:effectLst>
                  <a:outerShdw blurRad="38100" dist="38100" dir="2700000" algn="tl">
                    <a:srgbClr val="000000">
                      <a:alpha val="43137"/>
                    </a:srgbClr>
                  </a:outerShdw>
                </a:effectLst>
              </a:rPr>
              <a:t>Sign and abide by the terms</a:t>
            </a:r>
          </a:p>
        </p:txBody>
      </p:sp>
    </p:spTree>
    <p:extLst>
      <p:ext uri="{BB962C8B-B14F-4D97-AF65-F5344CB8AC3E}">
        <p14:creationId xmlns:p14="http://schemas.microsoft.com/office/powerpoint/2010/main" val="22413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93BC-63DE-8292-4D77-4DE136F06AC2}"/>
              </a:ext>
            </a:extLst>
          </p:cNvPr>
          <p:cNvSpPr>
            <a:spLocks noGrp="1"/>
          </p:cNvSpPr>
          <p:nvPr>
            <p:ph type="title"/>
          </p:nvPr>
        </p:nvSpPr>
        <p:spPr/>
        <p:txBody>
          <a:bodyPr>
            <a:normAutofit/>
          </a:bodyPr>
          <a:lstStyle/>
          <a:p>
            <a:r>
              <a:rPr lang="en-US" sz="4400" dirty="0"/>
              <a:t>Tenure in Pennsylvania</a:t>
            </a:r>
          </a:p>
        </p:txBody>
      </p:sp>
      <p:sp>
        <p:nvSpPr>
          <p:cNvPr id="3" name="Text Placeholder 2">
            <a:extLst>
              <a:ext uri="{FF2B5EF4-FFF2-40B4-BE49-F238E27FC236}">
                <a16:creationId xmlns:a16="http://schemas.microsoft.com/office/drawing/2014/main" id="{41761301-A1F4-A9A0-BDB0-BB99DE5F7A7E}"/>
              </a:ext>
            </a:extLst>
          </p:cNvPr>
          <p:cNvSpPr>
            <a:spLocks noGrp="1"/>
          </p:cNvSpPr>
          <p:nvPr>
            <p:ph type="body" sz="quarter" idx="13"/>
          </p:nvPr>
        </p:nvSpPr>
        <p:spPr>
          <a:xfrm>
            <a:off x="812800" y="2290763"/>
            <a:ext cx="9956800" cy="4279370"/>
          </a:xfrm>
        </p:spPr>
        <p:txBody>
          <a:bodyPr>
            <a:normAutofit/>
          </a:bodyPr>
          <a:lstStyle/>
          <a:p>
            <a:pPr marL="342900" indent="-342900" algn="l">
              <a:buFont typeface="Wingdings" panose="05000000000000000000" pitchFamily="2" charset="2"/>
              <a:buChar char="q"/>
            </a:pPr>
            <a:r>
              <a:rPr lang="en-US" sz="2600" b="1" dirty="0">
                <a:solidFill>
                  <a:srgbClr val="000000"/>
                </a:solidFill>
                <a:effectLst>
                  <a:outerShdw blurRad="38100" dist="38100" dir="2700000" algn="tl">
                    <a:srgbClr val="000000">
                      <a:alpha val="43137"/>
                    </a:srgbClr>
                  </a:outerShdw>
                </a:effectLst>
                <a:latin typeface="ivyjournal"/>
              </a:rPr>
              <a:t>Tenure is obtained following:</a:t>
            </a:r>
          </a:p>
          <a:p>
            <a:pPr marL="1028700" lvl="1" indent="-342900">
              <a:buFont typeface="Wingdings" panose="05000000000000000000" pitchFamily="2" charset="2"/>
              <a:buChar char="ü"/>
            </a:pPr>
            <a:r>
              <a:rPr lang="en-US" sz="2600" b="1" dirty="0">
                <a:solidFill>
                  <a:srgbClr val="000000"/>
                </a:solidFill>
                <a:effectLst>
                  <a:outerShdw blurRad="38100" dist="38100" dir="2700000" algn="tl">
                    <a:srgbClr val="000000">
                      <a:alpha val="43137"/>
                    </a:srgbClr>
                  </a:outerShdw>
                </a:effectLst>
                <a:latin typeface="ivyjournal"/>
              </a:rPr>
              <a:t>3-year probationary period [</a:t>
            </a:r>
            <a:r>
              <a:rPr lang="en-US" sz="2600" b="1" i="0" dirty="0">
                <a:solidFill>
                  <a:schemeClr val="bg1"/>
                </a:solidFill>
                <a:effectLst>
                  <a:outerShdw blurRad="38100" dist="38100" dir="2700000" algn="tl">
                    <a:srgbClr val="000000">
                      <a:alpha val="43137"/>
                    </a:srgbClr>
                  </a:outerShdw>
                </a:effectLst>
                <a:latin typeface="ivyjournal"/>
              </a:rPr>
              <a:t>24 P.S. § 11-1108] which must be served at the SAME school [24 P.S. § 11-1108].</a:t>
            </a:r>
            <a:endParaRPr lang="en-US" sz="2600" b="1" dirty="0">
              <a:solidFill>
                <a:schemeClr val="bg1"/>
              </a:solidFill>
              <a:effectLst>
                <a:outerShdw blurRad="38100" dist="38100" dir="2700000" algn="tl">
                  <a:srgbClr val="000000">
                    <a:alpha val="43137"/>
                  </a:srgbClr>
                </a:outerShdw>
              </a:effectLst>
              <a:latin typeface="ivyjournal"/>
            </a:endParaRPr>
          </a:p>
          <a:p>
            <a:pPr marL="1028700" lvl="1" indent="-342900">
              <a:buFont typeface="Wingdings" panose="05000000000000000000" pitchFamily="2" charset="2"/>
              <a:buChar char="ü"/>
            </a:pPr>
            <a:r>
              <a:rPr lang="en-US" sz="2600" b="1" dirty="0">
                <a:solidFill>
                  <a:srgbClr val="000000"/>
                </a:solidFill>
                <a:effectLst>
                  <a:outerShdw blurRad="38100" dist="38100" dir="2700000" algn="tl">
                    <a:srgbClr val="000000">
                      <a:alpha val="43137"/>
                    </a:srgbClr>
                  </a:outerShdw>
                </a:effectLst>
                <a:latin typeface="ivyjournal"/>
              </a:rPr>
              <a:t>The receipt of a satisfactory rating during the last four months of the final year [24 P.S. § 11-1108(b)(2)].</a:t>
            </a:r>
          </a:p>
          <a:p>
            <a:pPr marL="457200" indent="-457200" algn="l">
              <a:buFont typeface="Wingdings" panose="05000000000000000000" pitchFamily="2" charset="2"/>
              <a:buChar char="q"/>
            </a:pPr>
            <a:r>
              <a:rPr lang="en-US" sz="2600" b="1" dirty="0">
                <a:solidFill>
                  <a:srgbClr val="000000"/>
                </a:solidFill>
                <a:effectLst>
                  <a:outerShdw blurRad="38100" dist="38100" dir="2700000" algn="tl">
                    <a:srgbClr val="000000">
                      <a:alpha val="43137"/>
                    </a:srgbClr>
                  </a:outerShdw>
                </a:effectLst>
                <a:latin typeface="ivyjournal"/>
              </a:rPr>
              <a:t>T</a:t>
            </a:r>
            <a:r>
              <a:rPr lang="en-US" sz="2600" b="1" i="0" dirty="0">
                <a:solidFill>
                  <a:srgbClr val="000000"/>
                </a:solidFill>
                <a:effectLst>
                  <a:outerShdw blurRad="38100" dist="38100" dir="2700000" algn="tl">
                    <a:srgbClr val="000000">
                      <a:alpha val="43137"/>
                    </a:srgbClr>
                  </a:outerShdw>
                </a:effectLst>
                <a:latin typeface="ivyjournal"/>
              </a:rPr>
              <a:t>enure laws prevent a school district from dismissing a tenured teacher without good reason. </a:t>
            </a:r>
          </a:p>
          <a:p>
            <a:pPr marL="342900" indent="-342900" algn="l">
              <a:buFont typeface="Wingdings" panose="05000000000000000000" pitchFamily="2" charset="2"/>
              <a:buChar char="q"/>
            </a:pPr>
            <a:r>
              <a:rPr lang="en-US" sz="2600" b="1" i="0" dirty="0">
                <a:solidFill>
                  <a:srgbClr val="000000"/>
                </a:solidFill>
                <a:effectLst>
                  <a:outerShdw blurRad="38100" dist="38100" dir="2700000" algn="tl">
                    <a:srgbClr val="000000">
                      <a:alpha val="43137"/>
                    </a:srgbClr>
                  </a:outerShdw>
                </a:effectLst>
                <a:latin typeface="ivyjournal"/>
              </a:rPr>
              <a:t> Once tenure is obtained, it transfers with a teacher who may leave employment at one school entity, to work in another.</a:t>
            </a:r>
          </a:p>
          <a:p>
            <a:pPr marL="342900" indent="-342900" algn="l">
              <a:buFont typeface="Wingdings" panose="05000000000000000000" pitchFamily="2" charset="2"/>
              <a:buChar char="q"/>
            </a:pPr>
            <a:r>
              <a:rPr lang="en-US" sz="2600" b="1" i="0" dirty="0">
                <a:solidFill>
                  <a:srgbClr val="000000"/>
                </a:solidFill>
                <a:effectLst>
                  <a:outerShdw blurRad="38100" dist="38100" dir="2700000" algn="tl">
                    <a:srgbClr val="000000">
                      <a:alpha val="43137"/>
                    </a:srgbClr>
                  </a:outerShdw>
                </a:effectLst>
                <a:latin typeface="ivyjournal"/>
              </a:rPr>
              <a:t> There is a growing trend to limit or eliminate tenure in many states.</a:t>
            </a:r>
          </a:p>
          <a:p>
            <a:pPr algn="l"/>
            <a:endParaRPr lang="en-US" sz="2800" dirty="0"/>
          </a:p>
        </p:txBody>
      </p:sp>
    </p:spTree>
    <p:extLst>
      <p:ext uri="{BB962C8B-B14F-4D97-AF65-F5344CB8AC3E}">
        <p14:creationId xmlns:p14="http://schemas.microsoft.com/office/powerpoint/2010/main" val="337878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8466-B138-B0B5-CDF9-FBCE8AAAD90E}"/>
              </a:ext>
            </a:extLst>
          </p:cNvPr>
          <p:cNvSpPr>
            <a:spLocks noGrp="1"/>
          </p:cNvSpPr>
          <p:nvPr>
            <p:ph type="title"/>
          </p:nvPr>
        </p:nvSpPr>
        <p:spPr/>
        <p:txBody>
          <a:bodyPr>
            <a:normAutofit/>
          </a:bodyPr>
          <a:lstStyle/>
          <a:p>
            <a:r>
              <a:rPr lang="en-US" dirty="0"/>
              <a:t>Seven Steps to Follow When Determining </a:t>
            </a:r>
            <a:br>
              <a:rPr lang="en-US" dirty="0"/>
            </a:br>
            <a:r>
              <a:rPr lang="en-US" dirty="0"/>
              <a:t>Just Cause for Discipline</a:t>
            </a:r>
          </a:p>
        </p:txBody>
      </p:sp>
      <p:sp>
        <p:nvSpPr>
          <p:cNvPr id="3" name="Text Placeholder 2">
            <a:extLst>
              <a:ext uri="{FF2B5EF4-FFF2-40B4-BE49-F238E27FC236}">
                <a16:creationId xmlns:a16="http://schemas.microsoft.com/office/drawing/2014/main" id="{33310CA6-D04E-3424-0637-674ABE700240}"/>
              </a:ext>
            </a:extLst>
          </p:cNvPr>
          <p:cNvSpPr>
            <a:spLocks noGrp="1"/>
          </p:cNvSpPr>
          <p:nvPr>
            <p:ph type="body" sz="quarter" idx="13"/>
          </p:nvPr>
        </p:nvSpPr>
        <p:spPr>
          <a:xfrm>
            <a:off x="304800" y="2290763"/>
            <a:ext cx="11526982" cy="4262437"/>
          </a:xfrm>
        </p:spPr>
        <p:txBody>
          <a:bodyPr>
            <a:noAutofit/>
          </a:bodyPr>
          <a:lstStyle/>
          <a:p>
            <a:pPr marL="342900" indent="-342900" algn="l">
              <a:buFont typeface="Wingdings" panose="05000000000000000000" pitchFamily="2" charset="2"/>
              <a:buChar char="Ø"/>
            </a:pPr>
            <a:r>
              <a:rPr lang="en-US" sz="2400" b="1" i="0" dirty="0">
                <a:solidFill>
                  <a:schemeClr val="bg1"/>
                </a:solidFill>
                <a:effectLst>
                  <a:outerShdw blurRad="38100" dist="38100" dir="2700000" algn="tl">
                    <a:srgbClr val="000000">
                      <a:alpha val="43137"/>
                    </a:srgbClr>
                  </a:outerShdw>
                </a:effectLst>
                <a:latin typeface="Open Sans" panose="020B0606030504020204" pitchFamily="34" charset="0"/>
              </a:rPr>
              <a:t>Is the rule or order reasonably related to the orderly, efficient, and safe operation of the business?</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Did the employee receive adequate notice of the work rule or performance standard and the possible consequences of failure to comply?</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Did you investigate before deciding to take disciplinary action?</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Was your investigation fair and objective?</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During your investigation, did you find proof of misconduct or of a performance discrepancy?</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Have you dealt with your employees equally, without discrimination?</a:t>
            </a:r>
          </a:p>
          <a:p>
            <a:pPr marL="342900" indent="-342900" algn="l">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Is the punishment appropriate…does it “fit the crime?” </a:t>
            </a:r>
          </a:p>
        </p:txBody>
      </p:sp>
    </p:spTree>
    <p:extLst>
      <p:ext uri="{BB962C8B-B14F-4D97-AF65-F5344CB8AC3E}">
        <p14:creationId xmlns:p14="http://schemas.microsoft.com/office/powerpoint/2010/main" val="52239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a:t>Common Causes for Dismissal…</a:t>
            </a:r>
          </a:p>
        </p:txBody>
      </p:sp>
      <p:sp>
        <p:nvSpPr>
          <p:cNvPr id="2" name="Text Placeholder 1">
            <a:extLst>
              <a:ext uri="{FF2B5EF4-FFF2-40B4-BE49-F238E27FC236}">
                <a16:creationId xmlns:a16="http://schemas.microsoft.com/office/drawing/2014/main" id="{1F2A5814-BC40-4A37-9064-C44C73C883EF}"/>
              </a:ext>
            </a:extLst>
          </p:cNvPr>
          <p:cNvSpPr>
            <a:spLocks noGrp="1"/>
          </p:cNvSpPr>
          <p:nvPr>
            <p:ph type="body" sz="quarter" idx="13"/>
          </p:nvPr>
        </p:nvSpPr>
        <p:spPr>
          <a:xfrm>
            <a:off x="1897819" y="2048933"/>
            <a:ext cx="9345914" cy="4588934"/>
          </a:xfrm>
        </p:spPr>
        <p:txBody>
          <a:bodyPr>
            <a:normAutofit/>
          </a:bodyPr>
          <a:lstStyle/>
          <a:p>
            <a:pPr algn="l">
              <a:lnSpc>
                <a:spcPct val="100000"/>
              </a:lnSpc>
            </a:pPr>
            <a:r>
              <a:rPr lang="en-US" sz="2400" b="1" dirty="0">
                <a:effectLst>
                  <a:outerShdw blurRad="38100" dist="38100" dir="2700000" algn="tl">
                    <a:srgbClr val="000000">
                      <a:alpha val="43137"/>
                    </a:srgbClr>
                  </a:outerShdw>
                </a:effectLst>
              </a:rPr>
              <a:t>Source: PA School Code 11-1122</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Immorality</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Incompetency</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Unsatisfactory Performance</a:t>
            </a:r>
          </a:p>
          <a:p>
            <a:pPr marL="1143000" lvl="1" indent="-457200">
              <a:lnSpc>
                <a:spcPct val="100000"/>
              </a:lnSpc>
              <a:buFont typeface="Wingdings" panose="05000000000000000000" pitchFamily="2" charset="2"/>
              <a:buChar char="q"/>
            </a:pPr>
            <a:r>
              <a:rPr lang="en-US" sz="1800" b="1" dirty="0">
                <a:effectLst>
                  <a:outerShdw blurRad="38100" dist="38100" dir="2700000" algn="tl">
                    <a:srgbClr val="000000">
                      <a:alpha val="43137"/>
                    </a:srgbClr>
                  </a:outerShdw>
                </a:effectLst>
              </a:rPr>
              <a:t>Two consecutive ratings</a:t>
            </a:r>
          </a:p>
          <a:p>
            <a:pPr marL="1143000" lvl="1" indent="-457200">
              <a:lnSpc>
                <a:spcPct val="100000"/>
              </a:lnSpc>
              <a:buFont typeface="Wingdings" panose="05000000000000000000" pitchFamily="2" charset="2"/>
              <a:buChar char="q"/>
            </a:pPr>
            <a:r>
              <a:rPr lang="en-US" sz="1800" b="1" dirty="0">
                <a:effectLst>
                  <a:outerShdw blurRad="38100" dist="38100" dir="2700000" algn="tl">
                    <a:srgbClr val="000000">
                      <a:alpha val="43137"/>
                    </a:srgbClr>
                  </a:outerShdw>
                </a:effectLst>
              </a:rPr>
              <a:t>Not less than 4 months apart</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Intemperance (lack of moderation/restraint)</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Cruelty</a:t>
            </a:r>
          </a:p>
          <a:p>
            <a:pPr marL="457200" indent="-457200" algn="l">
              <a:lnSpc>
                <a:spcPct val="100000"/>
              </a:lnSpc>
              <a:buFont typeface="Wingdings" panose="05000000000000000000" pitchFamily="2" charset="2"/>
              <a:buChar char="q"/>
            </a:pPr>
            <a:r>
              <a:rPr lang="en-US" sz="2400" b="1" dirty="0">
                <a:effectLst>
                  <a:outerShdw blurRad="38100" dist="38100" dir="2700000" algn="tl">
                    <a:srgbClr val="000000">
                      <a:alpha val="43137"/>
                    </a:srgbClr>
                  </a:outerShdw>
                </a:effectLst>
              </a:rPr>
              <a:t>Persistent negligence in the performance of duties</a:t>
            </a:r>
          </a:p>
          <a:p>
            <a:pPr lvl="1" indent="0">
              <a:lnSpc>
                <a:spcPct val="100000"/>
              </a:lnSpc>
              <a:buNone/>
            </a:pPr>
            <a:r>
              <a:rPr lang="en-US" dirty="0"/>
              <a:t> </a:t>
            </a:r>
          </a:p>
          <a:p>
            <a:pPr marL="1143000" lvl="1" indent="-457200">
              <a:lnSpc>
                <a:spcPct val="100000"/>
              </a:lnSpc>
              <a:buFont typeface="Wingdings" panose="05000000000000000000" pitchFamily="2" charset="2"/>
              <a:buChar char="q"/>
            </a:pPr>
            <a:r>
              <a:rPr lang="en-US" sz="100" dirty="0" err="1"/>
              <a:t>Nea</a:t>
            </a:r>
            <a:endParaRPr lang="en-US" sz="100" dirty="0"/>
          </a:p>
        </p:txBody>
      </p:sp>
    </p:spTree>
    <p:extLst>
      <p:ext uri="{BB962C8B-B14F-4D97-AF65-F5344CB8AC3E}">
        <p14:creationId xmlns:p14="http://schemas.microsoft.com/office/powerpoint/2010/main" val="239459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563D-9D83-D60C-6738-D256C0B47876}"/>
              </a:ext>
            </a:extLst>
          </p:cNvPr>
          <p:cNvSpPr>
            <a:spLocks noGrp="1"/>
          </p:cNvSpPr>
          <p:nvPr>
            <p:ph type="title"/>
          </p:nvPr>
        </p:nvSpPr>
        <p:spPr/>
        <p:txBody>
          <a:bodyPr/>
          <a:lstStyle/>
          <a:p>
            <a:r>
              <a:rPr lang="en-US" dirty="0"/>
              <a:t>Causes for Dismissal continued….</a:t>
            </a:r>
          </a:p>
        </p:txBody>
      </p:sp>
      <p:sp>
        <p:nvSpPr>
          <p:cNvPr id="3" name="Content Placeholder 2">
            <a:extLst>
              <a:ext uri="{FF2B5EF4-FFF2-40B4-BE49-F238E27FC236}">
                <a16:creationId xmlns:a16="http://schemas.microsoft.com/office/drawing/2014/main" id="{B34FB96A-8600-D8D5-6B79-C6CFDB4473E5}"/>
              </a:ext>
            </a:extLst>
          </p:cNvPr>
          <p:cNvSpPr>
            <a:spLocks noGrp="1"/>
          </p:cNvSpPr>
          <p:nvPr>
            <p:ph idx="1"/>
          </p:nvPr>
        </p:nvSpPr>
        <p:spPr>
          <a:xfrm>
            <a:off x="374074" y="2161725"/>
            <a:ext cx="11377432" cy="4433039"/>
          </a:xfrm>
        </p:spPr>
        <p:txBody>
          <a:bodyPr>
            <a:normAutofit/>
          </a:bodyPr>
          <a:lstStyle/>
          <a:p>
            <a:pPr>
              <a:buFont typeface="Wingdings" panose="05000000000000000000" pitchFamily="2" charset="2"/>
              <a:buChar char="q"/>
            </a:pPr>
            <a:r>
              <a:rPr lang="en-US" dirty="0"/>
              <a:t>  </a:t>
            </a:r>
            <a:r>
              <a:rPr lang="en-US" b="1" dirty="0">
                <a:effectLst>
                  <a:outerShdw blurRad="38100" dist="38100" dir="2700000" algn="tl">
                    <a:srgbClr val="000000">
                      <a:alpha val="43137"/>
                    </a:srgbClr>
                  </a:outerShdw>
                </a:effectLst>
              </a:rPr>
              <a:t>Physical or mental disability as documented by competent medical</a:t>
            </a:r>
          </a:p>
          <a:p>
            <a:pPr marL="0" indent="0">
              <a:buNone/>
            </a:pPr>
            <a:r>
              <a:rPr lang="en-US" b="1" dirty="0">
                <a:effectLst>
                  <a:outerShdw blurRad="38100" dist="38100" dir="2700000" algn="tl">
                    <a:srgbClr val="000000">
                      <a:alpha val="43137"/>
                    </a:srgbClr>
                  </a:outerShdw>
                </a:effectLst>
              </a:rPr>
              <a:t>evidence, which after reasonable accommodation of such disability as</a:t>
            </a:r>
          </a:p>
          <a:p>
            <a:pPr marL="0" indent="0">
              <a:buNone/>
            </a:pPr>
            <a:r>
              <a:rPr lang="en-US" b="1" dirty="0">
                <a:effectLst>
                  <a:outerShdw blurRad="38100" dist="38100" dir="2700000" algn="tl">
                    <a:srgbClr val="000000">
                      <a:alpha val="43137"/>
                    </a:srgbClr>
                  </a:outerShdw>
                </a:effectLst>
              </a:rPr>
              <a:t>required by law substantially interferes with the employee’s ability to</a:t>
            </a:r>
          </a:p>
          <a:p>
            <a:pPr marL="0" indent="0">
              <a:buNone/>
            </a:pPr>
            <a:r>
              <a:rPr lang="en-US" b="1" dirty="0">
                <a:effectLst>
                  <a:outerShdw blurRad="38100" dist="38100" dir="2700000" algn="tl">
                    <a:srgbClr val="000000">
                      <a:alpha val="43137"/>
                    </a:srgbClr>
                  </a:outerShdw>
                </a:effectLst>
              </a:rPr>
              <a:t>perform the essential function of his/her employment</a:t>
            </a:r>
          </a:p>
          <a:p>
            <a:pPr>
              <a:buFont typeface="Wingdings" panose="05000000000000000000" pitchFamily="2" charset="2"/>
              <a:buChar char="q"/>
            </a:pPr>
            <a:r>
              <a:rPr lang="en-US" b="1" dirty="0">
                <a:effectLst>
                  <a:outerShdw blurRad="38100" dist="38100" dir="2700000" algn="tl">
                    <a:srgbClr val="000000">
                      <a:alpha val="43137"/>
                    </a:srgbClr>
                  </a:outerShdw>
                </a:effectLst>
              </a:rPr>
              <a:t>  Advocation of or participating in un-American or subversive doctrines</a:t>
            </a:r>
          </a:p>
          <a:p>
            <a:pPr>
              <a:buFont typeface="Wingdings" panose="05000000000000000000" pitchFamily="2" charset="2"/>
              <a:buChar char="q"/>
            </a:pPr>
            <a:r>
              <a:rPr lang="en-US" b="1" dirty="0">
                <a:effectLst>
                  <a:outerShdw blurRad="38100" dist="38100" dir="2700000" algn="tl">
                    <a:srgbClr val="000000">
                      <a:alpha val="43137"/>
                    </a:srgbClr>
                  </a:outerShdw>
                </a:effectLst>
              </a:rPr>
              <a:t>  Conviction of a felony or acceptance of a guilty plea</a:t>
            </a:r>
          </a:p>
          <a:p>
            <a:pPr>
              <a:buFont typeface="Wingdings" panose="05000000000000000000" pitchFamily="2" charset="2"/>
              <a:buChar char="q"/>
            </a:pPr>
            <a:r>
              <a:rPr lang="en-US" b="1" dirty="0">
                <a:effectLst>
                  <a:outerShdw blurRad="38100" dist="38100" dir="2700000" algn="tl">
                    <a:srgbClr val="000000">
                      <a:alpha val="43137"/>
                    </a:srgbClr>
                  </a:outerShdw>
                </a:effectLst>
              </a:rPr>
              <a:t>  Persistent and willful violation of or failure to comply with school laws of</a:t>
            </a:r>
          </a:p>
          <a:p>
            <a:pPr marL="0" indent="0">
              <a:buNone/>
            </a:pPr>
            <a:r>
              <a:rPr lang="en-US" b="1" dirty="0">
                <a:effectLst>
                  <a:outerShdw blurRad="38100" dist="38100" dir="2700000" algn="tl">
                    <a:srgbClr val="000000">
                      <a:alpha val="43137"/>
                    </a:srgbClr>
                  </a:outerShdw>
                </a:effectLst>
              </a:rPr>
              <a:t>the Commonwealth</a:t>
            </a:r>
          </a:p>
          <a:p>
            <a:pPr lvl="1">
              <a:buFont typeface="Wingdings" panose="05000000000000000000" pitchFamily="2" charset="2"/>
              <a:buChar char="ü"/>
            </a:pPr>
            <a:r>
              <a:rPr lang="en-US" b="1" dirty="0">
                <a:effectLst>
                  <a:outerShdw blurRad="38100" dist="38100" dir="2700000" algn="tl">
                    <a:srgbClr val="000000">
                      <a:alpha val="43137"/>
                    </a:srgbClr>
                  </a:outerShdw>
                </a:effectLst>
              </a:rPr>
              <a:t>	Official directives</a:t>
            </a:r>
          </a:p>
          <a:p>
            <a:pPr lvl="1">
              <a:buFont typeface="Wingdings" panose="05000000000000000000" pitchFamily="2" charset="2"/>
              <a:buChar char="ü"/>
            </a:pPr>
            <a:r>
              <a:rPr lang="en-US" b="1" dirty="0">
                <a:effectLst>
                  <a:outerShdw blurRad="38100" dist="38100" dir="2700000" algn="tl">
                    <a:srgbClr val="000000">
                      <a:alpha val="43137"/>
                    </a:srgbClr>
                  </a:outerShdw>
                </a:effectLst>
              </a:rPr>
              <a:t>   Established policy of the board of directors</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68744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46A8-155F-B0BF-050F-AE904D0F36C1}"/>
              </a:ext>
            </a:extLst>
          </p:cNvPr>
          <p:cNvSpPr>
            <a:spLocks noGrp="1"/>
          </p:cNvSpPr>
          <p:nvPr>
            <p:ph type="title"/>
          </p:nvPr>
        </p:nvSpPr>
        <p:spPr/>
        <p:txBody>
          <a:bodyPr/>
          <a:lstStyle/>
          <a:p>
            <a:r>
              <a:rPr lang="en-US" dirty="0"/>
              <a:t>Understanding Due Process (</a:t>
            </a:r>
            <a:r>
              <a:rPr lang="en-US" dirty="0" err="1"/>
              <a:t>Loudermill</a:t>
            </a:r>
            <a:r>
              <a:rPr lang="en-US" dirty="0"/>
              <a:t> Rights)…</a:t>
            </a:r>
          </a:p>
        </p:txBody>
      </p:sp>
      <p:sp>
        <p:nvSpPr>
          <p:cNvPr id="3" name="Content Placeholder 2">
            <a:extLst>
              <a:ext uri="{FF2B5EF4-FFF2-40B4-BE49-F238E27FC236}">
                <a16:creationId xmlns:a16="http://schemas.microsoft.com/office/drawing/2014/main" id="{004AD3AA-B69A-B257-3436-887A7D185C85}"/>
              </a:ext>
            </a:extLst>
          </p:cNvPr>
          <p:cNvSpPr>
            <a:spLocks noGrp="1"/>
          </p:cNvSpPr>
          <p:nvPr>
            <p:ph idx="1"/>
          </p:nvPr>
        </p:nvSpPr>
        <p:spPr>
          <a:xfrm>
            <a:off x="526474" y="2161725"/>
            <a:ext cx="11225032" cy="3702647"/>
          </a:xfrm>
        </p:spPr>
        <p:txBody>
          <a:bodyPr>
            <a:noAutofit/>
          </a:bodyPr>
          <a:lstStyle/>
          <a:p>
            <a:pPr marL="0" indent="0">
              <a:buNone/>
            </a:pPr>
            <a:r>
              <a:rPr lang="en-US" sz="3200" b="1" dirty="0">
                <a:effectLst>
                  <a:outerShdw blurRad="38100" dist="38100" dir="2700000" algn="tl">
                    <a:srgbClr val="000000">
                      <a:alpha val="43137"/>
                    </a:srgbClr>
                  </a:outerShdw>
                </a:effectLst>
              </a:rPr>
              <a:t>Due process emerges from two amendments to the U.S. Constitution:</a:t>
            </a:r>
          </a:p>
          <a:p>
            <a:pPr>
              <a:buFont typeface="Wingdings" panose="05000000000000000000" pitchFamily="2" charset="2"/>
              <a:buChar char="Ø"/>
            </a:pPr>
            <a:r>
              <a:rPr lang="en-US" sz="3000" dirty="0"/>
              <a:t>The </a:t>
            </a:r>
            <a:r>
              <a:rPr lang="en-US" sz="3000" u="sng" dirty="0"/>
              <a:t>Fifth Amendment</a:t>
            </a:r>
            <a:r>
              <a:rPr lang="en-US" sz="3000" dirty="0"/>
              <a:t>, which states that “no person shall . . . be deprived of life, liberty, or property, without due process of law.”</a:t>
            </a:r>
          </a:p>
          <a:p>
            <a:pPr>
              <a:buFont typeface="Wingdings" panose="05000000000000000000" pitchFamily="2" charset="2"/>
              <a:buChar char="Ø"/>
            </a:pPr>
            <a:r>
              <a:rPr lang="en-US" sz="3000" dirty="0"/>
              <a:t>The </a:t>
            </a:r>
            <a:r>
              <a:rPr lang="en-US" sz="3000" u="sng" dirty="0"/>
              <a:t>Fourteenth Amendment</a:t>
            </a:r>
            <a:r>
              <a:rPr lang="en-US" sz="3000" dirty="0"/>
              <a:t>, which asserts that “the equal protection of the law” should not be denied to any individual and “nor shall any State deprive any person of life, liberty, or property, without due process of law.”</a:t>
            </a:r>
          </a:p>
        </p:txBody>
      </p:sp>
    </p:spTree>
    <p:extLst>
      <p:ext uri="{BB962C8B-B14F-4D97-AF65-F5344CB8AC3E}">
        <p14:creationId xmlns:p14="http://schemas.microsoft.com/office/powerpoint/2010/main" val="87568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9B5FE-CB49-A0A3-9D58-41F106C83FB3}"/>
              </a:ext>
            </a:extLst>
          </p:cNvPr>
          <p:cNvSpPr>
            <a:spLocks noGrp="1"/>
          </p:cNvSpPr>
          <p:nvPr>
            <p:ph type="title"/>
          </p:nvPr>
        </p:nvSpPr>
        <p:spPr/>
        <p:txBody>
          <a:bodyPr/>
          <a:lstStyle/>
          <a:p>
            <a:r>
              <a:rPr lang="en-US" dirty="0"/>
              <a:t>Requirement of </a:t>
            </a:r>
            <a:r>
              <a:rPr lang="en-US" dirty="0" err="1"/>
              <a:t>Loudermill</a:t>
            </a:r>
            <a:endParaRPr lang="en-US" dirty="0"/>
          </a:p>
        </p:txBody>
      </p:sp>
      <p:sp>
        <p:nvSpPr>
          <p:cNvPr id="3" name="Content Placeholder 2">
            <a:extLst>
              <a:ext uri="{FF2B5EF4-FFF2-40B4-BE49-F238E27FC236}">
                <a16:creationId xmlns:a16="http://schemas.microsoft.com/office/drawing/2014/main" id="{CB114864-C758-203B-0E6C-3891107CB598}"/>
              </a:ext>
            </a:extLst>
          </p:cNvPr>
          <p:cNvSpPr>
            <a:spLocks noGrp="1"/>
          </p:cNvSpPr>
          <p:nvPr>
            <p:ph idx="1"/>
          </p:nvPr>
        </p:nvSpPr>
        <p:spPr>
          <a:xfrm>
            <a:off x="110836" y="2036618"/>
            <a:ext cx="11914909" cy="4724400"/>
          </a:xfrm>
        </p:spPr>
        <p:txBody>
          <a:bodyPr>
            <a:normAutofit/>
          </a:bodyPr>
          <a:lstStyle/>
          <a:p>
            <a:pPr>
              <a:buFont typeface="Wingdings" panose="05000000000000000000" pitchFamily="2" charset="2"/>
              <a:buChar char="Ø"/>
            </a:pPr>
            <a:r>
              <a:rPr lang="en-US" b="1" dirty="0" err="1">
                <a:solidFill>
                  <a:schemeClr val="bg1"/>
                </a:solidFill>
                <a:effectLst>
                  <a:outerShdw blurRad="38100" dist="38100" dir="2700000" algn="tl">
                    <a:srgbClr val="000000">
                      <a:alpha val="43137"/>
                    </a:srgbClr>
                  </a:outerShdw>
                </a:effectLst>
              </a:rPr>
              <a:t>Loudermill</a:t>
            </a:r>
            <a:r>
              <a:rPr lang="en-US" b="1" dirty="0">
                <a:solidFill>
                  <a:schemeClr val="bg1"/>
                </a:solidFill>
                <a:effectLst>
                  <a:outerShdw blurRad="38100" dist="38100" dir="2700000" algn="tl">
                    <a:srgbClr val="000000">
                      <a:alpha val="43137"/>
                    </a:srgbClr>
                  </a:outerShdw>
                </a:effectLst>
              </a:rPr>
              <a:t> applies to suspensions (unpaid) or termination of employment.</a:t>
            </a:r>
          </a:p>
          <a:p>
            <a:pPr>
              <a:buFont typeface="Wingdings" panose="05000000000000000000" pitchFamily="2" charset="2"/>
              <a:buChar char="Ø"/>
            </a:pPr>
            <a:r>
              <a:rPr lang="en-US" b="1" dirty="0">
                <a:solidFill>
                  <a:schemeClr val="bg1"/>
                </a:solidFill>
                <a:effectLst>
                  <a:outerShdw blurRad="38100" dist="38100" dir="2700000" algn="tl">
                    <a:srgbClr val="000000">
                      <a:alpha val="43137"/>
                    </a:srgbClr>
                  </a:outerShdw>
                </a:effectLst>
              </a:rPr>
              <a:t>Public employers must provide public employees with notice of an opportunity to be heard when considering the imposition of discipline that would deprive them of a property interest. The following should be provided to the employee:</a:t>
            </a:r>
          </a:p>
          <a:p>
            <a:pPr lvl="1"/>
            <a:r>
              <a:rPr lang="en-US" sz="2400" b="1" dirty="0">
                <a:solidFill>
                  <a:schemeClr val="bg1"/>
                </a:solidFill>
                <a:effectLst>
                  <a:outerShdw blurRad="38100" dist="38100" dir="2700000" algn="tl">
                    <a:srgbClr val="000000">
                      <a:alpha val="43137"/>
                    </a:srgbClr>
                  </a:outerShdw>
                </a:effectLst>
              </a:rPr>
              <a:t>Oral or written notice of the charges;</a:t>
            </a:r>
          </a:p>
          <a:p>
            <a:pPr lvl="1"/>
            <a:r>
              <a:rPr lang="en-US" sz="2400" b="1" dirty="0">
                <a:solidFill>
                  <a:schemeClr val="bg1"/>
                </a:solidFill>
                <a:effectLst>
                  <a:outerShdw blurRad="38100" dist="38100" dir="2700000" algn="tl">
                    <a:srgbClr val="000000">
                      <a:alpha val="43137"/>
                    </a:srgbClr>
                  </a:outerShdw>
                </a:effectLst>
              </a:rPr>
              <a:t>An explanation of the employer’s evidence;</a:t>
            </a:r>
          </a:p>
          <a:p>
            <a:pPr lvl="1"/>
            <a:r>
              <a:rPr lang="en-US" sz="2400" b="1" dirty="0">
                <a:solidFill>
                  <a:schemeClr val="bg1"/>
                </a:solidFill>
                <a:effectLst>
                  <a:outerShdw blurRad="38100" dist="38100" dir="2700000" algn="tl">
                    <a:srgbClr val="000000">
                      <a:alpha val="43137"/>
                    </a:srgbClr>
                  </a:outerShdw>
                </a:effectLst>
              </a:rPr>
              <a:t>An opportunity for the employee to present his/her side of the story and call witnesses</a:t>
            </a:r>
          </a:p>
          <a:p>
            <a:pPr>
              <a:buFont typeface="Wingdings" panose="05000000000000000000" pitchFamily="2" charset="2"/>
              <a:buChar char="Ø"/>
            </a:pPr>
            <a:r>
              <a:rPr lang="en-US" b="1" dirty="0">
                <a:solidFill>
                  <a:schemeClr val="bg1"/>
                </a:solidFill>
                <a:effectLst>
                  <a:outerShdw blurRad="38100" dist="38100" dir="2700000" algn="tl">
                    <a:srgbClr val="000000">
                      <a:alpha val="43137"/>
                    </a:srgbClr>
                  </a:outerShdw>
                </a:effectLst>
              </a:rPr>
              <a:t>Who has a property interest? </a:t>
            </a:r>
          </a:p>
          <a:p>
            <a:pPr lvl="1">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rPr>
              <a:t>Public employees with “just cause”, “for cause” or other similar protections through a collective bargaining agreement have a property interest in their public employment. </a:t>
            </a:r>
          </a:p>
        </p:txBody>
      </p:sp>
    </p:spTree>
    <p:extLst>
      <p:ext uri="{BB962C8B-B14F-4D97-AF65-F5344CB8AC3E}">
        <p14:creationId xmlns:p14="http://schemas.microsoft.com/office/powerpoint/2010/main" val="43077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518D-B577-CF24-E6AE-4CA2668DA55C}"/>
              </a:ext>
            </a:extLst>
          </p:cNvPr>
          <p:cNvSpPr>
            <a:spLocks noGrp="1"/>
          </p:cNvSpPr>
          <p:nvPr>
            <p:ph type="title"/>
          </p:nvPr>
        </p:nvSpPr>
        <p:spPr/>
        <p:txBody>
          <a:bodyPr>
            <a:normAutofit/>
          </a:bodyPr>
          <a:lstStyle/>
          <a:p>
            <a:r>
              <a:rPr lang="en-US" sz="4400" dirty="0"/>
              <a:t>Due Process – What Rights? </a:t>
            </a:r>
          </a:p>
        </p:txBody>
      </p:sp>
      <p:sp>
        <p:nvSpPr>
          <p:cNvPr id="3" name="Text Placeholder 2">
            <a:extLst>
              <a:ext uri="{FF2B5EF4-FFF2-40B4-BE49-F238E27FC236}">
                <a16:creationId xmlns:a16="http://schemas.microsoft.com/office/drawing/2014/main" id="{2D08924C-9E1A-FFBD-BFD9-405CCB9F3F38}"/>
              </a:ext>
            </a:extLst>
          </p:cNvPr>
          <p:cNvSpPr>
            <a:spLocks noGrp="1"/>
          </p:cNvSpPr>
          <p:nvPr>
            <p:ph type="body" sz="quarter" idx="13"/>
          </p:nvPr>
        </p:nvSpPr>
        <p:spPr>
          <a:xfrm>
            <a:off x="429490" y="2290763"/>
            <a:ext cx="11249891" cy="4096182"/>
          </a:xfrm>
        </p:spPr>
        <p:txBody>
          <a:bodyPr>
            <a:normAutofit/>
          </a:bodyPr>
          <a:lstStyle/>
          <a:p>
            <a:pPr marL="457200" indent="-457200" algn="l">
              <a:buFont typeface="Wingdings" panose="05000000000000000000" pitchFamily="2" charset="2"/>
              <a:buChar char="v"/>
            </a:pPr>
            <a:r>
              <a:rPr lang="en-US" sz="4000" b="1" dirty="0">
                <a:effectLst>
                  <a:outerShdw blurRad="38100" dist="38100" dir="2700000" algn="tl">
                    <a:srgbClr val="000000">
                      <a:alpha val="43137"/>
                    </a:srgbClr>
                  </a:outerShdw>
                </a:effectLst>
              </a:rPr>
              <a:t>Substantive Due Process </a:t>
            </a:r>
            <a:r>
              <a:rPr lang="en-US" sz="4000" dirty="0"/>
              <a:t>– deals with the ACTION…does it infringe on fundamental rights?</a:t>
            </a:r>
          </a:p>
          <a:p>
            <a:pPr algn="l"/>
            <a:endParaRPr lang="en-US" sz="4000" b="1" dirty="0">
              <a:effectLst>
                <a:outerShdw blurRad="38100" dist="38100" dir="2700000" algn="tl">
                  <a:srgbClr val="000000">
                    <a:alpha val="43137"/>
                  </a:srgbClr>
                </a:outerShdw>
              </a:effectLst>
            </a:endParaRPr>
          </a:p>
          <a:p>
            <a:pPr marL="457200" indent="-457200" algn="l">
              <a:buFont typeface="Wingdings" panose="05000000000000000000" pitchFamily="2" charset="2"/>
              <a:buChar char="v"/>
            </a:pPr>
            <a:r>
              <a:rPr lang="en-US" sz="4000" b="1" dirty="0">
                <a:effectLst>
                  <a:outerShdw blurRad="38100" dist="38100" dir="2700000" algn="tl">
                    <a:srgbClr val="000000">
                      <a:alpha val="43137"/>
                    </a:srgbClr>
                  </a:outerShdw>
                </a:effectLst>
              </a:rPr>
              <a:t>Procedural Due Process</a:t>
            </a:r>
            <a:r>
              <a:rPr lang="en-US" sz="4000" dirty="0"/>
              <a:t> – deals with the PROCESS used in delivering justice</a:t>
            </a:r>
          </a:p>
        </p:txBody>
      </p:sp>
    </p:spTree>
    <p:extLst>
      <p:ext uri="{BB962C8B-B14F-4D97-AF65-F5344CB8AC3E}">
        <p14:creationId xmlns:p14="http://schemas.microsoft.com/office/powerpoint/2010/main" val="339096781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7421116_win32_fixed.potx" id="{FA6E73D7-AB4D-470A-BC20-4A5DAA7F1483}" vid="{121C5919-B768-4EE0-B81A-4F293224EA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Reflection on learning </Template>
  <TotalTime>160</TotalTime>
  <Words>971</Words>
  <Application>Microsoft Office PowerPoint</Application>
  <PresentationFormat>Widescreen</PresentationFormat>
  <Paragraphs>85</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ivyjournal</vt:lpstr>
      <vt:lpstr>Open Sans</vt:lpstr>
      <vt:lpstr>Segoe UI</vt:lpstr>
      <vt:lpstr>Trebuchet MS</vt:lpstr>
      <vt:lpstr>Wingdings</vt:lpstr>
      <vt:lpstr>Berlin</vt:lpstr>
      <vt:lpstr>Due Process</vt:lpstr>
      <vt:lpstr>Temporary Professional Employee (TPE)</vt:lpstr>
      <vt:lpstr>Tenure in Pennsylvania</vt:lpstr>
      <vt:lpstr>Seven Steps to Follow When Determining  Just Cause for Discipline</vt:lpstr>
      <vt:lpstr>Common Causes for Dismissal…</vt:lpstr>
      <vt:lpstr>Causes for Dismissal continued….</vt:lpstr>
      <vt:lpstr>Understanding Due Process (Loudermill Rights)…</vt:lpstr>
      <vt:lpstr>Requirement of Loudermill</vt:lpstr>
      <vt:lpstr>Due Process – What Rights?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Due Process</dc:title>
  <dc:creator>Gerald Witmer</dc:creator>
  <cp:lastModifiedBy>Gerald Witmer</cp:lastModifiedBy>
  <cp:revision>1</cp:revision>
  <dcterms:created xsi:type="dcterms:W3CDTF">2023-04-22T17:08:41Z</dcterms:created>
  <dcterms:modified xsi:type="dcterms:W3CDTF">2023-04-26T22:30:51Z</dcterms:modified>
</cp:coreProperties>
</file>