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65" r:id="rId3"/>
    <p:sldId id="266" r:id="rId4"/>
    <p:sldId id="259" r:id="rId5"/>
    <p:sldId id="261" r:id="rId6"/>
    <p:sldId id="262" r:id="rId7"/>
    <p:sldId id="263" r:id="rId8"/>
    <p:sldId id="264" r:id="rId9"/>
    <p:sldId id="260" r:id="rId10"/>
    <p:sldId id="268" r:id="rId11"/>
    <p:sldId id="267" r:id="rId12"/>
    <p:sldId id="269" r:id="rId13"/>
    <p:sldId id="270" r:id="rId14"/>
    <p:sldId id="271" r:id="rId15"/>
    <p:sldId id="272" r:id="rId16"/>
    <p:sldId id="273" r:id="rId17"/>
    <p:sldId id="258" r:id="rId18"/>
    <p:sldId id="25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74A45D-B345-4A9D-A7A9-AF166D8F6344}" v="1" dt="2023-04-10T13:46:53.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425CA-4B9D-4420-BB9E-C250DB30E421}" type="datetime1">
              <a:rPr lang="en-US" smtClean="0"/>
              <a:t>4/10/2023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586042B-6341-4E38-A80C-926D3BB8AAC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066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14B861-3779-4E37-8DF0-E9EB3EA96210}"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042B-6341-4E38-A80C-926D3BB8AAC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012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38388-E864-4553-9937-AE9FC5E50CFC}"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042B-6341-4E38-A80C-926D3BB8AAC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958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51E1E-C50D-4FD4-8B1E-ECD78340D9AB}"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042B-6341-4E38-A80C-926D3BB8AAC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711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C83AFB-9E54-459E-8C6D-0913AC3BA5D7}"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042B-6341-4E38-A80C-926D3BB8AAC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9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0144B6-0CA7-46BA-A00B-1E68E5C3ED0C}" type="datetime1">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6042B-6341-4E38-A80C-926D3BB8AAC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061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51F549-537C-41EC-B9CC-5B6A9AC2A6A7}" type="datetime1">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6042B-6341-4E38-A80C-926D3BB8AAC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1483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2F8D56-3D0E-48B8-8218-1F3A06A96C62}" type="datetime1">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6042B-6341-4E38-A80C-926D3BB8AAC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411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C309E-27D4-401F-A74A-DEA16C7B51DC}" type="datetime1">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5636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A2B81-2BC3-42D7-B67D-05C685AA80AD}" type="datetime1">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6042B-6341-4E38-A80C-926D3BB8AAC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605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0DB8F2B-E487-4905-B553-FB649F2B6F23}" type="datetime1">
              <a:rPr lang="en-US" smtClean="0"/>
              <a:t>4/10/2023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586042B-6341-4E38-A80C-926D3BB8AAC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527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EF7C3A7-D6F6-4D38-A7C3-B72967BB81A6}" type="datetime1">
              <a:rPr lang="en-US" smtClean="0"/>
              <a:t>4/10/2023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586042B-6341-4E38-A80C-926D3BB8AAC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50074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wallpaperflare.com/ship-night-sea-sinking-titanic-darkness-water-nautical-vessel-wallpaper-mbhdc"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183367-EC2C-B4BA-8F2E-8184B5E942AE}"/>
              </a:ext>
            </a:extLst>
          </p:cNvPr>
          <p:cNvPicPr>
            <a:picLocks noChangeAspect="1"/>
          </p:cNvPicPr>
          <p:nvPr/>
        </p:nvPicPr>
        <p:blipFill rotWithShape="1">
          <a:blip r:embed="rId2">
            <a:alphaModFix amt="40000"/>
          </a:blip>
          <a:srcRect t="20193" r="-1" b="-1"/>
          <a:stretch/>
        </p:blipFill>
        <p:spPr>
          <a:xfrm>
            <a:off x="0" y="-52754"/>
            <a:ext cx="12188932" cy="6857990"/>
          </a:xfrm>
          <a:prstGeom prst="rect">
            <a:avLst/>
          </a:prstGeom>
        </p:spPr>
      </p:pic>
      <p:sp>
        <p:nvSpPr>
          <p:cNvPr id="2" name="Title 1">
            <a:extLst>
              <a:ext uri="{FF2B5EF4-FFF2-40B4-BE49-F238E27FC236}">
                <a16:creationId xmlns:a16="http://schemas.microsoft.com/office/drawing/2014/main" id="{E61527D8-287F-74B9-A82F-5ADDBE9F7254}"/>
              </a:ext>
            </a:extLst>
          </p:cNvPr>
          <p:cNvSpPr>
            <a:spLocks noGrp="1"/>
          </p:cNvSpPr>
          <p:nvPr>
            <p:ph type="ctrTitle"/>
          </p:nvPr>
        </p:nvSpPr>
        <p:spPr>
          <a:xfrm>
            <a:off x="841248" y="2181123"/>
            <a:ext cx="9456049" cy="3594112"/>
          </a:xfrm>
        </p:spPr>
        <p:txBody>
          <a:bodyPr anchor="b">
            <a:normAutofit/>
          </a:bodyPr>
          <a:lstStyle/>
          <a:p>
            <a:r>
              <a:rPr lang="en-US" dirty="0">
                <a:solidFill>
                  <a:srgbClr val="FFFFFF"/>
                </a:solidFill>
              </a:rPr>
              <a:t>Ethics and Confidentiality </a:t>
            </a:r>
          </a:p>
        </p:txBody>
      </p:sp>
      <p:sp>
        <p:nvSpPr>
          <p:cNvPr id="3" name="Subtitle 2">
            <a:extLst>
              <a:ext uri="{FF2B5EF4-FFF2-40B4-BE49-F238E27FC236}">
                <a16:creationId xmlns:a16="http://schemas.microsoft.com/office/drawing/2014/main" id="{B04CEE61-4EFF-B974-1052-19CC3E68EE6F}"/>
              </a:ext>
            </a:extLst>
          </p:cNvPr>
          <p:cNvSpPr>
            <a:spLocks noGrp="1"/>
          </p:cNvSpPr>
          <p:nvPr>
            <p:ph type="subTitle" idx="1"/>
          </p:nvPr>
        </p:nvSpPr>
        <p:spPr>
          <a:xfrm>
            <a:off x="841248" y="663960"/>
            <a:ext cx="9456049" cy="1027113"/>
          </a:xfrm>
        </p:spPr>
        <p:txBody>
          <a:bodyPr anchor="t">
            <a:normAutofit/>
          </a:bodyPr>
          <a:lstStyle/>
          <a:p>
            <a:r>
              <a:rPr lang="en-US" dirty="0">
                <a:solidFill>
                  <a:srgbClr val="FFFFFF"/>
                </a:solidFill>
              </a:rPr>
              <a:t>PERSONNEL PIL – SPRING 2023</a:t>
            </a:r>
          </a:p>
          <a:p>
            <a:r>
              <a:rPr lang="en-US" sz="1050" dirty="0">
                <a:solidFill>
                  <a:srgbClr val="FFFFFF"/>
                </a:solidFill>
              </a:rPr>
              <a:t>Tony Miller – Administrative Director – Mercer County Career Center</a:t>
            </a:r>
          </a:p>
        </p:txBody>
      </p:sp>
    </p:spTree>
    <p:extLst>
      <p:ext uri="{BB962C8B-B14F-4D97-AF65-F5344CB8AC3E}">
        <p14:creationId xmlns:p14="http://schemas.microsoft.com/office/powerpoint/2010/main" val="21521290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E888-02FE-FF1F-23C1-246D55561AAB}"/>
              </a:ext>
            </a:extLst>
          </p:cNvPr>
          <p:cNvSpPr>
            <a:spLocks noGrp="1"/>
          </p:cNvSpPr>
          <p:nvPr>
            <p:ph type="title"/>
          </p:nvPr>
        </p:nvSpPr>
        <p:spPr>
          <a:xfrm>
            <a:off x="1411589" y="2324738"/>
            <a:ext cx="9489000" cy="1325563"/>
          </a:xfrm>
        </p:spPr>
        <p:txBody>
          <a:bodyPr>
            <a:normAutofit fontScale="90000"/>
          </a:bodyPr>
          <a:lstStyle/>
          <a:p>
            <a:r>
              <a:rPr lang="en-US" b="0" i="0" dirty="0">
                <a:solidFill>
                  <a:srgbClr val="546B75"/>
                </a:solidFill>
                <a:effectLst/>
                <a:latin typeface="Helvetica Neue"/>
              </a:rPr>
              <a:t>Maintains the standards and seeks to improve the effectiveness of the profession through research and continuing professional development.</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306864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3A2B-FD11-1DA6-BA60-230DBD9C6191}"/>
              </a:ext>
            </a:extLst>
          </p:cNvPr>
          <p:cNvSpPr>
            <a:spLocks noGrp="1"/>
          </p:cNvSpPr>
          <p:nvPr>
            <p:ph type="title"/>
          </p:nvPr>
        </p:nvSpPr>
        <p:spPr>
          <a:xfrm>
            <a:off x="1351500" y="2200555"/>
            <a:ext cx="9489000" cy="1325563"/>
          </a:xfrm>
        </p:spPr>
        <p:txBody>
          <a:bodyPr>
            <a:normAutofit fontScale="90000"/>
          </a:bodyPr>
          <a:lstStyle/>
          <a:p>
            <a:r>
              <a:rPr lang="en-US" b="0" i="0" dirty="0">
                <a:solidFill>
                  <a:srgbClr val="546B75"/>
                </a:solidFill>
                <a:effectLst/>
                <a:latin typeface="Helvetica Neue"/>
              </a:rPr>
              <a:t>Accepts academic degrees or professional certification only from accredited institutions.</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72451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CB7C-E24C-0942-D942-E7B1C6066988}"/>
              </a:ext>
            </a:extLst>
          </p:cNvPr>
          <p:cNvSpPr>
            <a:spLocks noGrp="1"/>
          </p:cNvSpPr>
          <p:nvPr>
            <p:ph type="title"/>
          </p:nvPr>
        </p:nvSpPr>
        <p:spPr>
          <a:xfrm>
            <a:off x="1351500" y="2326784"/>
            <a:ext cx="9489000" cy="1325563"/>
          </a:xfrm>
        </p:spPr>
        <p:txBody>
          <a:bodyPr>
            <a:normAutofit fontScale="90000"/>
          </a:bodyPr>
          <a:lstStyle/>
          <a:p>
            <a:r>
              <a:rPr lang="en-US" b="0" i="0" dirty="0">
                <a:solidFill>
                  <a:srgbClr val="546B75"/>
                </a:solidFill>
                <a:effectLst/>
                <a:latin typeface="Helvetica Neue"/>
              </a:rPr>
              <a:t>Honors all contracts until fulfillment, release or dissolution mutually agreed upon by all parties.</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1610336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C2F79-6064-9181-68F0-72B883E7C326}"/>
              </a:ext>
            </a:extLst>
          </p:cNvPr>
          <p:cNvSpPr>
            <a:spLocks noGrp="1"/>
          </p:cNvSpPr>
          <p:nvPr>
            <p:ph type="title"/>
          </p:nvPr>
        </p:nvSpPr>
        <p:spPr>
          <a:xfrm>
            <a:off x="1404500" y="2222094"/>
            <a:ext cx="9489000" cy="1325563"/>
          </a:xfrm>
        </p:spPr>
        <p:txBody>
          <a:bodyPr>
            <a:normAutofit fontScale="90000"/>
          </a:bodyPr>
          <a:lstStyle/>
          <a:p>
            <a:r>
              <a:rPr lang="en-US" b="0" i="0" dirty="0">
                <a:solidFill>
                  <a:srgbClr val="546B75"/>
                </a:solidFill>
                <a:effectLst/>
                <a:latin typeface="Helvetica Neue"/>
              </a:rPr>
              <a:t>Accepts responsibility and accountability for one’s own actions and behaviors.</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190602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2A73-B44B-1EA7-A110-F87AB6D848B5}"/>
              </a:ext>
            </a:extLst>
          </p:cNvPr>
          <p:cNvSpPr>
            <a:spLocks noGrp="1"/>
          </p:cNvSpPr>
          <p:nvPr>
            <p:ph type="title"/>
          </p:nvPr>
        </p:nvSpPr>
        <p:spPr>
          <a:xfrm>
            <a:off x="1458667" y="2379765"/>
            <a:ext cx="9603275" cy="1049235"/>
          </a:xfrm>
        </p:spPr>
        <p:txBody>
          <a:bodyPr>
            <a:normAutofit/>
          </a:bodyPr>
          <a:lstStyle/>
          <a:p>
            <a:r>
              <a:rPr lang="en-US" b="0" i="0" dirty="0">
                <a:solidFill>
                  <a:srgbClr val="546B75"/>
                </a:solidFill>
                <a:effectLst/>
                <a:latin typeface="Helvetica Neue"/>
              </a:rPr>
              <a:t>Commits to serving others above self.</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146446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2284-EEB0-1002-8FE4-627559FA7E82}"/>
              </a:ext>
            </a:extLst>
          </p:cNvPr>
          <p:cNvSpPr>
            <a:spLocks noGrp="1"/>
          </p:cNvSpPr>
          <p:nvPr>
            <p:ph type="title"/>
          </p:nvPr>
        </p:nvSpPr>
        <p:spPr/>
        <p:txBody>
          <a:bodyPr/>
          <a:lstStyle/>
          <a:p>
            <a:r>
              <a:rPr lang="en-US" dirty="0"/>
              <a:t>Scenario</a:t>
            </a:r>
          </a:p>
        </p:txBody>
      </p:sp>
      <p:sp>
        <p:nvSpPr>
          <p:cNvPr id="4" name="TextBox 3">
            <a:extLst>
              <a:ext uri="{FF2B5EF4-FFF2-40B4-BE49-F238E27FC236}">
                <a16:creationId xmlns:a16="http://schemas.microsoft.com/office/drawing/2014/main" id="{0C8A58C3-2CC8-93C2-A453-92FBF983CD97}"/>
              </a:ext>
            </a:extLst>
          </p:cNvPr>
          <p:cNvSpPr txBox="1"/>
          <p:nvPr/>
        </p:nvSpPr>
        <p:spPr>
          <a:xfrm>
            <a:off x="1373607" y="2413337"/>
            <a:ext cx="9603275" cy="2862322"/>
          </a:xfrm>
          <a:prstGeom prst="rect">
            <a:avLst/>
          </a:prstGeom>
          <a:noFill/>
        </p:spPr>
        <p:txBody>
          <a:bodyPr wrap="square">
            <a:spAutoFit/>
          </a:bodyPr>
          <a:lstStyle/>
          <a:p>
            <a:r>
              <a:rPr lang="en-US" b="0" i="0" dirty="0">
                <a:solidFill>
                  <a:srgbClr val="546B75"/>
                </a:solidFill>
                <a:effectLst/>
                <a:latin typeface="Helvetica Neue"/>
              </a:rPr>
              <a:t>The faculty adviser for her high school’s Diversity/Cultural Exchange Club has organized student trips to Europe through an educational travel company and recruited students, parents and chaperones for the annual overseas trips. The tour company enrolled the adviser in its rewards program as a group leader, giving her travel points and stipends based on the number of travelers she recruited. Over five years, the teacher received $5,530 in stipends and 4,516 in travel points from the tour company, redeeming the latter for airline tickets and a European vacation.</a:t>
            </a:r>
          </a:p>
          <a:p>
            <a:endParaRPr lang="en-US" dirty="0">
              <a:solidFill>
                <a:srgbClr val="546B75"/>
              </a:solidFill>
              <a:latin typeface="Helvetica Neue"/>
            </a:endParaRPr>
          </a:p>
          <a:p>
            <a:r>
              <a:rPr lang="en-US" b="1" i="0" dirty="0">
                <a:solidFill>
                  <a:srgbClr val="546B75"/>
                </a:solidFill>
                <a:effectLst/>
                <a:latin typeface="Helvetica Neue"/>
              </a:rPr>
              <a:t>The school district’s business administrator is questioning whether the club adviser’s actions represent a conflict of interest.</a:t>
            </a:r>
            <a:endParaRPr lang="en-US" dirty="0"/>
          </a:p>
        </p:txBody>
      </p:sp>
    </p:spTree>
    <p:extLst>
      <p:ext uri="{BB962C8B-B14F-4D97-AF65-F5344CB8AC3E}">
        <p14:creationId xmlns:p14="http://schemas.microsoft.com/office/powerpoint/2010/main" val="1450207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2284-EEB0-1002-8FE4-627559FA7E82}"/>
              </a:ext>
            </a:extLst>
          </p:cNvPr>
          <p:cNvSpPr>
            <a:spLocks noGrp="1"/>
          </p:cNvSpPr>
          <p:nvPr>
            <p:ph type="title"/>
          </p:nvPr>
        </p:nvSpPr>
        <p:spPr/>
        <p:txBody>
          <a:bodyPr/>
          <a:lstStyle/>
          <a:p>
            <a:r>
              <a:rPr lang="en-US" dirty="0"/>
              <a:t>Scenario</a:t>
            </a:r>
          </a:p>
        </p:txBody>
      </p:sp>
      <p:sp>
        <p:nvSpPr>
          <p:cNvPr id="3" name="TextBox 2">
            <a:extLst>
              <a:ext uri="{FF2B5EF4-FFF2-40B4-BE49-F238E27FC236}">
                <a16:creationId xmlns:a16="http://schemas.microsoft.com/office/drawing/2014/main" id="{DE5353E4-28B3-C69C-DA7C-F1053B5C2185}"/>
              </a:ext>
            </a:extLst>
          </p:cNvPr>
          <p:cNvSpPr txBox="1"/>
          <p:nvPr/>
        </p:nvSpPr>
        <p:spPr>
          <a:xfrm flipH="1">
            <a:off x="1396409" y="2372287"/>
            <a:ext cx="9658445" cy="2308324"/>
          </a:xfrm>
          <a:prstGeom prst="rect">
            <a:avLst/>
          </a:prstGeom>
          <a:noFill/>
        </p:spPr>
        <p:txBody>
          <a:bodyPr wrap="square" rtlCol="0">
            <a:spAutoFit/>
          </a:bodyPr>
          <a:lstStyle/>
          <a:p>
            <a:pPr algn="l" fontAlgn="base"/>
            <a:r>
              <a:rPr lang="en-US" b="0" i="0" dirty="0">
                <a:solidFill>
                  <a:srgbClr val="546B75"/>
                </a:solidFill>
                <a:effectLst/>
                <a:latin typeface="Helvetica Neue"/>
              </a:rPr>
              <a:t>A school board election brings onto the board a majority of members who are hard line on employee issues. The majority pushes district leadership, which has tried to create a supportive and compassionate culture contributing to quality staff performance, to address discipline, attendance and other issues with the strongest consequences and exert strict limits on discretionary benefits. The new board members view the culture as not sufficiently demanding or accountable.</a:t>
            </a:r>
          </a:p>
          <a:p>
            <a:pPr algn="l" fontAlgn="base"/>
            <a:endParaRPr lang="en-US" b="1" i="0" dirty="0">
              <a:solidFill>
                <a:srgbClr val="546B75"/>
              </a:solidFill>
              <a:effectLst/>
              <a:latin typeface="Helvetica Neue"/>
            </a:endParaRPr>
          </a:p>
          <a:p>
            <a:pPr algn="l" fontAlgn="base"/>
            <a:r>
              <a:rPr lang="en-US" b="1" i="0" dirty="0">
                <a:solidFill>
                  <a:srgbClr val="546B75"/>
                </a:solidFill>
                <a:effectLst/>
                <a:latin typeface="Helvetica Neue"/>
              </a:rPr>
              <a:t>Should the superintendent adopt their </a:t>
            </a:r>
            <a:r>
              <a:rPr lang="en-US" b="1" i="0" dirty="0" err="1">
                <a:solidFill>
                  <a:srgbClr val="546B75"/>
                </a:solidFill>
                <a:effectLst/>
                <a:latin typeface="Helvetica Neue"/>
              </a:rPr>
              <a:t>hard-line</a:t>
            </a:r>
            <a:r>
              <a:rPr lang="en-US" b="1" i="0" dirty="0">
                <a:solidFill>
                  <a:srgbClr val="546B75"/>
                </a:solidFill>
                <a:effectLst/>
                <a:latin typeface="Helvetica Neue"/>
              </a:rPr>
              <a:t> approach?</a:t>
            </a:r>
            <a:endParaRPr lang="en-US" b="0" i="0" dirty="0">
              <a:solidFill>
                <a:srgbClr val="546B75"/>
              </a:solidFill>
              <a:effectLst/>
              <a:latin typeface="Helvetica Neue"/>
            </a:endParaRPr>
          </a:p>
        </p:txBody>
      </p:sp>
    </p:spTree>
    <p:extLst>
      <p:ext uri="{BB962C8B-B14F-4D97-AF65-F5344CB8AC3E}">
        <p14:creationId xmlns:p14="http://schemas.microsoft.com/office/powerpoint/2010/main" val="226966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DAF2-46B2-E5E1-8C88-E4983D830CBB}"/>
              </a:ext>
            </a:extLst>
          </p:cNvPr>
          <p:cNvSpPr>
            <a:spLocks noGrp="1"/>
          </p:cNvSpPr>
          <p:nvPr>
            <p:ph type="title"/>
          </p:nvPr>
        </p:nvSpPr>
        <p:spPr/>
        <p:txBody>
          <a:bodyPr/>
          <a:lstStyle/>
          <a:p>
            <a:r>
              <a:rPr lang="en-US" dirty="0"/>
              <a:t>WHAT’S CONFIDENTIAL</a:t>
            </a:r>
          </a:p>
        </p:txBody>
      </p:sp>
      <p:sp>
        <p:nvSpPr>
          <p:cNvPr id="3" name="TextBox 2">
            <a:extLst>
              <a:ext uri="{FF2B5EF4-FFF2-40B4-BE49-F238E27FC236}">
                <a16:creationId xmlns:a16="http://schemas.microsoft.com/office/drawing/2014/main" id="{7B3E50DB-D91A-2386-B895-9C124342A7E2}"/>
              </a:ext>
            </a:extLst>
          </p:cNvPr>
          <p:cNvSpPr txBox="1"/>
          <p:nvPr/>
        </p:nvSpPr>
        <p:spPr>
          <a:xfrm>
            <a:off x="1969477" y="2221523"/>
            <a:ext cx="5949461" cy="1200329"/>
          </a:xfrm>
          <a:prstGeom prst="rect">
            <a:avLst/>
          </a:prstGeom>
          <a:noFill/>
        </p:spPr>
        <p:txBody>
          <a:bodyPr wrap="square" rtlCol="0">
            <a:spAutoFit/>
          </a:bodyPr>
          <a:lstStyle/>
          <a:p>
            <a:pPr marL="285750" indent="-285750">
              <a:buFont typeface="Arial" panose="020B0604020202020204" pitchFamily="34" charset="0"/>
              <a:buChar char="•"/>
            </a:pPr>
            <a:r>
              <a:rPr lang="en-US" dirty="0"/>
              <a:t>FERPA</a:t>
            </a:r>
          </a:p>
          <a:p>
            <a:pPr marL="285750" indent="-285750">
              <a:buFont typeface="Arial" panose="020B0604020202020204" pitchFamily="34" charset="0"/>
              <a:buChar char="•"/>
            </a:pPr>
            <a:r>
              <a:rPr lang="en-US" dirty="0"/>
              <a:t>HIPPA </a:t>
            </a:r>
          </a:p>
          <a:p>
            <a:pPr marL="285750" indent="-285750">
              <a:buFont typeface="Arial" panose="020B0604020202020204" pitchFamily="34" charset="0"/>
              <a:buChar char="•"/>
            </a:pPr>
            <a:r>
              <a:rPr lang="en-US" dirty="0"/>
              <a:t>Right to Know</a:t>
            </a:r>
          </a:p>
          <a:p>
            <a:pPr marL="285750" indent="-285750">
              <a:buFont typeface="Arial" panose="020B0604020202020204" pitchFamily="34" charset="0"/>
              <a:buChar char="•"/>
            </a:pPr>
            <a:r>
              <a:rPr lang="en-US" dirty="0"/>
              <a:t>Legal Responsibilities </a:t>
            </a:r>
          </a:p>
        </p:txBody>
      </p:sp>
    </p:spTree>
    <p:extLst>
      <p:ext uri="{BB962C8B-B14F-4D97-AF65-F5344CB8AC3E}">
        <p14:creationId xmlns:p14="http://schemas.microsoft.com/office/powerpoint/2010/main" val="678402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atellite in space&#10;&#10;Description automatically generated with low confidence">
            <a:extLst>
              <a:ext uri="{FF2B5EF4-FFF2-40B4-BE49-F238E27FC236}">
                <a16:creationId xmlns:a16="http://schemas.microsoft.com/office/drawing/2014/main" id="{3E7F64FD-B4E9-01BE-2761-A299D175C7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1999" cy="6858000"/>
          </a:xfrm>
          <a:prstGeom prst="rect">
            <a:avLst/>
          </a:prstGeom>
        </p:spPr>
      </p:pic>
      <p:sp>
        <p:nvSpPr>
          <p:cNvPr id="7" name="TextBox 6">
            <a:extLst>
              <a:ext uri="{FF2B5EF4-FFF2-40B4-BE49-F238E27FC236}">
                <a16:creationId xmlns:a16="http://schemas.microsoft.com/office/drawing/2014/main" id="{842ECE37-7147-C463-2B1D-CCEA4A295152}"/>
              </a:ext>
            </a:extLst>
          </p:cNvPr>
          <p:cNvSpPr txBox="1"/>
          <p:nvPr/>
        </p:nvSpPr>
        <p:spPr>
          <a:xfrm>
            <a:off x="801278" y="1367200"/>
            <a:ext cx="4402318" cy="584775"/>
          </a:xfrm>
          <a:prstGeom prst="rect">
            <a:avLst/>
          </a:prstGeom>
          <a:noFill/>
        </p:spPr>
        <p:txBody>
          <a:bodyPr wrap="square" rtlCol="0">
            <a:spAutoFit/>
          </a:bodyPr>
          <a:lstStyle/>
          <a:p>
            <a:r>
              <a:rPr lang="en-US" sz="3200" dirty="0">
                <a:solidFill>
                  <a:schemeClr val="bg1"/>
                </a:solidFill>
              </a:rPr>
              <a:t>LOOSE LIPS SINK SHIPS </a:t>
            </a:r>
          </a:p>
        </p:txBody>
      </p:sp>
    </p:spTree>
    <p:extLst>
      <p:ext uri="{BB962C8B-B14F-4D97-AF65-F5344CB8AC3E}">
        <p14:creationId xmlns:p14="http://schemas.microsoft.com/office/powerpoint/2010/main" val="147822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0F2A-7BF0-A0B2-29CB-9EB014A3021E}"/>
              </a:ext>
            </a:extLst>
          </p:cNvPr>
          <p:cNvSpPr>
            <a:spLocks noGrp="1"/>
          </p:cNvSpPr>
          <p:nvPr>
            <p:ph type="title"/>
          </p:nvPr>
        </p:nvSpPr>
        <p:spPr/>
        <p:txBody>
          <a:bodyPr/>
          <a:lstStyle/>
          <a:p>
            <a:r>
              <a:rPr lang="en-US" dirty="0"/>
              <a:t>AASA CODE OF Ethics</a:t>
            </a:r>
          </a:p>
        </p:txBody>
      </p:sp>
      <p:sp>
        <p:nvSpPr>
          <p:cNvPr id="3" name="Content Placeholder 2">
            <a:extLst>
              <a:ext uri="{FF2B5EF4-FFF2-40B4-BE49-F238E27FC236}">
                <a16:creationId xmlns:a16="http://schemas.microsoft.com/office/drawing/2014/main" id="{FD97901F-3C14-84B6-447E-1C4BC26B7BF0}"/>
              </a:ext>
            </a:extLst>
          </p:cNvPr>
          <p:cNvSpPr>
            <a:spLocks noGrp="1"/>
          </p:cNvSpPr>
          <p:nvPr>
            <p:ph idx="1"/>
          </p:nvPr>
        </p:nvSpPr>
        <p:spPr/>
        <p:txBody>
          <a:bodyPr/>
          <a:lstStyle/>
          <a:p>
            <a:pPr marL="0" indent="0">
              <a:buNone/>
            </a:pPr>
            <a:r>
              <a:rPr lang="en-US" dirty="0"/>
              <a:t>The School Superintendents Association </a:t>
            </a:r>
          </a:p>
          <a:p>
            <a:pPr marL="0" indent="0">
              <a:buNone/>
            </a:pPr>
            <a:r>
              <a:rPr lang="en-US" dirty="0"/>
              <a:t>12 Standards</a:t>
            </a:r>
          </a:p>
        </p:txBody>
      </p:sp>
    </p:spTree>
    <p:extLst>
      <p:ext uri="{BB962C8B-B14F-4D97-AF65-F5344CB8AC3E}">
        <p14:creationId xmlns:p14="http://schemas.microsoft.com/office/powerpoint/2010/main" val="329551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9D5E-D1F0-AEAC-A255-46E0A21125F7}"/>
              </a:ext>
            </a:extLst>
          </p:cNvPr>
          <p:cNvSpPr>
            <a:spLocks noGrp="1"/>
          </p:cNvSpPr>
          <p:nvPr>
            <p:ph type="title"/>
          </p:nvPr>
        </p:nvSpPr>
        <p:spPr>
          <a:xfrm>
            <a:off x="1429582" y="2282345"/>
            <a:ext cx="9489000" cy="1873895"/>
          </a:xfrm>
        </p:spPr>
        <p:txBody>
          <a:bodyPr>
            <a:normAutofit/>
          </a:bodyPr>
          <a:lstStyle/>
          <a:p>
            <a:r>
              <a:rPr lang="en-US" b="0" i="0" dirty="0">
                <a:solidFill>
                  <a:srgbClr val="546B75"/>
                </a:solidFill>
                <a:effectLst/>
                <a:latin typeface="Helvetica Neue"/>
              </a:rPr>
              <a:t>Makes the education and well-being of students the fundamental value of all decision making.</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337288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7F52-EB4E-6AF1-EA75-1895AC3982D6}"/>
              </a:ext>
            </a:extLst>
          </p:cNvPr>
          <p:cNvSpPr>
            <a:spLocks noGrp="1"/>
          </p:cNvSpPr>
          <p:nvPr>
            <p:ph type="title"/>
          </p:nvPr>
        </p:nvSpPr>
        <p:spPr>
          <a:xfrm>
            <a:off x="1512446" y="2448009"/>
            <a:ext cx="9489000" cy="2245516"/>
          </a:xfrm>
        </p:spPr>
        <p:txBody>
          <a:bodyPr>
            <a:normAutofit fontScale="90000"/>
          </a:bodyPr>
          <a:lstStyle/>
          <a:p>
            <a:r>
              <a:rPr lang="en-US" b="0" i="0" dirty="0">
                <a:solidFill>
                  <a:srgbClr val="546B75"/>
                </a:solidFill>
                <a:effectLst/>
                <a:latin typeface="Helvetica Neue"/>
              </a:rPr>
              <a:t>Fulfills all professional duties with honesty and integrity and always acts in a trustworthy and responsible manner.</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359981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7DD0-EF6E-8B9B-B2D1-3C16D04C2791}"/>
              </a:ext>
            </a:extLst>
          </p:cNvPr>
          <p:cNvSpPr>
            <a:spLocks noGrp="1"/>
          </p:cNvSpPr>
          <p:nvPr>
            <p:ph type="title"/>
          </p:nvPr>
        </p:nvSpPr>
        <p:spPr>
          <a:xfrm>
            <a:off x="1351500" y="2398621"/>
            <a:ext cx="9489000" cy="1325563"/>
          </a:xfrm>
        </p:spPr>
        <p:txBody>
          <a:bodyPr>
            <a:normAutofit fontScale="90000"/>
          </a:bodyPr>
          <a:lstStyle/>
          <a:p>
            <a:r>
              <a:rPr lang="en-US" b="0" i="0" dirty="0">
                <a:solidFill>
                  <a:srgbClr val="546B75"/>
                </a:solidFill>
                <a:effectLst/>
                <a:latin typeface="Helvetica Neue"/>
              </a:rPr>
              <a:t>Supports the principle of due process and protects the civil and human rights of all individuals.</a:t>
            </a:r>
            <a:br>
              <a:rPr lang="en-US" b="0" i="0" dirty="0">
                <a:solidFill>
                  <a:srgbClr val="546B75"/>
                </a:solidFill>
                <a:effectLst/>
                <a:latin typeface="Helvetica Neue"/>
              </a:rPr>
            </a:br>
            <a:br>
              <a:rPr lang="en-US" b="1" i="0" dirty="0">
                <a:solidFill>
                  <a:srgbClr val="464646"/>
                </a:solidFill>
                <a:effectLst/>
                <a:latin typeface="Open Sans" panose="020B0606030504020204" pitchFamily="34" charset="0"/>
              </a:rPr>
            </a:br>
            <a:endParaRPr lang="en-US" dirty="0"/>
          </a:p>
        </p:txBody>
      </p:sp>
    </p:spTree>
    <p:extLst>
      <p:ext uri="{BB962C8B-B14F-4D97-AF65-F5344CB8AC3E}">
        <p14:creationId xmlns:p14="http://schemas.microsoft.com/office/powerpoint/2010/main" val="133059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BA5E-8FF6-C31F-3EE8-55E6288AAB60}"/>
              </a:ext>
            </a:extLst>
          </p:cNvPr>
          <p:cNvSpPr>
            <a:spLocks noGrp="1"/>
          </p:cNvSpPr>
          <p:nvPr>
            <p:ph type="title"/>
          </p:nvPr>
        </p:nvSpPr>
        <p:spPr>
          <a:xfrm>
            <a:off x="1351500" y="2360317"/>
            <a:ext cx="9489000" cy="2331095"/>
          </a:xfrm>
        </p:spPr>
        <p:txBody>
          <a:bodyPr>
            <a:normAutofit/>
          </a:bodyPr>
          <a:lstStyle/>
          <a:p>
            <a:r>
              <a:rPr lang="en-US" b="0" i="0" dirty="0">
                <a:solidFill>
                  <a:srgbClr val="546B75"/>
                </a:solidFill>
                <a:effectLst/>
                <a:latin typeface="Helvetica Neue"/>
              </a:rPr>
              <a:t>Implements local, state and national laws.</a:t>
            </a:r>
            <a:br>
              <a:rPr lang="en-US" b="0" i="0" dirty="0">
                <a:solidFill>
                  <a:srgbClr val="546B75"/>
                </a:solidFill>
                <a:effectLst/>
                <a:latin typeface="Helvetica Neue"/>
              </a:rPr>
            </a:br>
            <a:br>
              <a:rPr lang="en-US" b="1" i="0" dirty="0">
                <a:solidFill>
                  <a:srgbClr val="464646"/>
                </a:solidFill>
                <a:effectLst/>
                <a:latin typeface="Open Sans" panose="020B0606030504020204" pitchFamily="34" charset="0"/>
              </a:rPr>
            </a:br>
            <a:endParaRPr lang="en-US" dirty="0"/>
          </a:p>
        </p:txBody>
      </p:sp>
    </p:spTree>
    <p:extLst>
      <p:ext uri="{BB962C8B-B14F-4D97-AF65-F5344CB8AC3E}">
        <p14:creationId xmlns:p14="http://schemas.microsoft.com/office/powerpoint/2010/main" val="325009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4CA8-D611-3D29-DF7F-1AE3A5E19D2F}"/>
              </a:ext>
            </a:extLst>
          </p:cNvPr>
          <p:cNvSpPr>
            <a:spLocks noGrp="1"/>
          </p:cNvSpPr>
          <p:nvPr>
            <p:ph type="title"/>
          </p:nvPr>
        </p:nvSpPr>
        <p:spPr>
          <a:xfrm>
            <a:off x="1351500" y="2229728"/>
            <a:ext cx="9489000" cy="1325563"/>
          </a:xfrm>
        </p:spPr>
        <p:txBody>
          <a:bodyPr>
            <a:normAutofit fontScale="90000"/>
          </a:bodyPr>
          <a:lstStyle/>
          <a:p>
            <a:r>
              <a:rPr lang="en-US" b="0" i="0" dirty="0">
                <a:solidFill>
                  <a:srgbClr val="546B75"/>
                </a:solidFill>
                <a:effectLst/>
                <a:latin typeface="Helvetica Neue"/>
              </a:rPr>
              <a:t>Advises the school board and implements the board's policies and administrative rules and regulations.</a:t>
            </a:r>
            <a:br>
              <a:rPr lang="en-US" b="0" i="0" dirty="0">
                <a:solidFill>
                  <a:srgbClr val="546B75"/>
                </a:solidFill>
                <a:effectLst/>
                <a:latin typeface="Helvetica Neue"/>
              </a:rPr>
            </a:br>
            <a:br>
              <a:rPr lang="en-US" b="1" i="0" dirty="0">
                <a:solidFill>
                  <a:srgbClr val="464646"/>
                </a:solidFill>
                <a:effectLst/>
                <a:latin typeface="Open Sans" panose="020B0606030504020204" pitchFamily="34" charset="0"/>
              </a:rPr>
            </a:br>
            <a:endParaRPr lang="en-US" dirty="0"/>
          </a:p>
        </p:txBody>
      </p:sp>
    </p:spTree>
    <p:extLst>
      <p:ext uri="{BB962C8B-B14F-4D97-AF65-F5344CB8AC3E}">
        <p14:creationId xmlns:p14="http://schemas.microsoft.com/office/powerpoint/2010/main" val="112387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61D4-108F-F342-2E09-2D2E53C4EF93}"/>
              </a:ext>
            </a:extLst>
          </p:cNvPr>
          <p:cNvSpPr>
            <a:spLocks noGrp="1"/>
          </p:cNvSpPr>
          <p:nvPr>
            <p:ph type="title"/>
          </p:nvPr>
        </p:nvSpPr>
        <p:spPr>
          <a:xfrm>
            <a:off x="1351500" y="2323240"/>
            <a:ext cx="9489000" cy="1325563"/>
          </a:xfrm>
        </p:spPr>
        <p:txBody>
          <a:bodyPr>
            <a:normAutofit fontScale="90000"/>
          </a:bodyPr>
          <a:lstStyle/>
          <a:p>
            <a:r>
              <a:rPr lang="en-US" b="0" i="0" dirty="0">
                <a:solidFill>
                  <a:srgbClr val="546B75"/>
                </a:solidFill>
                <a:effectLst/>
                <a:latin typeface="Helvetica Neue"/>
              </a:rPr>
              <a:t>Pursues appropriate measures to correct those laws, policies, and regulations that are not consistent with sound educational goals or that are not in the best interest of children.</a:t>
            </a:r>
            <a:br>
              <a:rPr lang="en-US" b="0" i="0" dirty="0">
                <a:solidFill>
                  <a:srgbClr val="546B75"/>
                </a:solidFill>
                <a:effectLst/>
                <a:latin typeface="Helvetica Neue"/>
              </a:rPr>
            </a:br>
            <a:br>
              <a:rPr lang="en-US" b="1" i="0" dirty="0">
                <a:solidFill>
                  <a:srgbClr val="464646"/>
                </a:solidFill>
                <a:effectLst/>
                <a:latin typeface="Open Sans" panose="020B0606030504020204" pitchFamily="34" charset="0"/>
              </a:rPr>
            </a:br>
            <a:endParaRPr lang="en-US" dirty="0"/>
          </a:p>
        </p:txBody>
      </p:sp>
    </p:spTree>
    <p:extLst>
      <p:ext uri="{BB962C8B-B14F-4D97-AF65-F5344CB8AC3E}">
        <p14:creationId xmlns:p14="http://schemas.microsoft.com/office/powerpoint/2010/main" val="328880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27C57-991B-810D-A8A8-3E7193DD38BA}"/>
              </a:ext>
            </a:extLst>
          </p:cNvPr>
          <p:cNvSpPr>
            <a:spLocks noGrp="1"/>
          </p:cNvSpPr>
          <p:nvPr>
            <p:ph type="title"/>
          </p:nvPr>
        </p:nvSpPr>
        <p:spPr>
          <a:xfrm>
            <a:off x="1351500" y="2369450"/>
            <a:ext cx="9489000" cy="1325563"/>
          </a:xfrm>
        </p:spPr>
        <p:txBody>
          <a:bodyPr>
            <a:normAutofit fontScale="90000"/>
          </a:bodyPr>
          <a:lstStyle/>
          <a:p>
            <a:r>
              <a:rPr lang="en-US" b="0" i="0" dirty="0">
                <a:solidFill>
                  <a:srgbClr val="546B75"/>
                </a:solidFill>
                <a:effectLst/>
                <a:latin typeface="Helvetica Neue"/>
              </a:rPr>
              <a:t>Avoids using his/her position for personal gain through political, social, religious, economic or other influences.</a:t>
            </a:r>
            <a:br>
              <a:rPr lang="en-US" b="0" i="0" dirty="0">
                <a:solidFill>
                  <a:srgbClr val="546B75"/>
                </a:solidFill>
                <a:effectLst/>
                <a:latin typeface="Helvetica Neue"/>
              </a:rPr>
            </a:br>
            <a:endParaRPr lang="en-US" dirty="0"/>
          </a:p>
        </p:txBody>
      </p:sp>
    </p:spTree>
    <p:extLst>
      <p:ext uri="{BB962C8B-B14F-4D97-AF65-F5344CB8AC3E}">
        <p14:creationId xmlns:p14="http://schemas.microsoft.com/office/powerpoint/2010/main" val="38832343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3814</TotalTime>
  <Words>448</Words>
  <Application>Microsoft Office PowerPoint</Application>
  <PresentationFormat>Widescreen</PresentationFormat>
  <Paragraphs>32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Gill Sans MT</vt:lpstr>
      <vt:lpstr>Helvetica Neue</vt:lpstr>
      <vt:lpstr>Open Sans</vt:lpstr>
      <vt:lpstr>Gallery</vt:lpstr>
      <vt:lpstr>Ethics and Confidentiality </vt:lpstr>
      <vt:lpstr>AASA CODE OF Ethics</vt:lpstr>
      <vt:lpstr>Makes the education and well-being of students the fundamental value of all decision making. </vt:lpstr>
      <vt:lpstr>Fulfills all professional duties with honesty and integrity and always acts in a trustworthy and responsible manner. </vt:lpstr>
      <vt:lpstr>Supports the principle of due process and protects the civil and human rights of all individuals.  </vt:lpstr>
      <vt:lpstr>Implements local, state and national laws.  </vt:lpstr>
      <vt:lpstr>Advises the school board and implements the board's policies and administrative rules and regulations.  </vt:lpstr>
      <vt:lpstr>Pursues appropriate measures to correct those laws, policies, and regulations that are not consistent with sound educational goals or that are not in the best interest of children.  </vt:lpstr>
      <vt:lpstr>Avoids using his/her position for personal gain through political, social, religious, economic or other influences. </vt:lpstr>
      <vt:lpstr>Maintains the standards and seeks to improve the effectiveness of the profession through research and continuing professional development. </vt:lpstr>
      <vt:lpstr>Accepts academic degrees or professional certification only from accredited institutions. </vt:lpstr>
      <vt:lpstr>Honors all contracts until fulfillment, release or dissolution mutually agreed upon by all parties. </vt:lpstr>
      <vt:lpstr>Accepts responsibility and accountability for one’s own actions and behaviors. </vt:lpstr>
      <vt:lpstr>Commits to serving others above self. </vt:lpstr>
      <vt:lpstr>Scenario</vt:lpstr>
      <vt:lpstr>Scenario</vt:lpstr>
      <vt:lpstr>WHAT’S CONFIDENTIAL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Confidentiality </dc:title>
  <dc:creator>Miller, Tony</dc:creator>
  <cp:lastModifiedBy>Gerald Witmer</cp:lastModifiedBy>
  <cp:revision>2</cp:revision>
  <dcterms:created xsi:type="dcterms:W3CDTF">2023-04-03T18:20:24Z</dcterms:created>
  <dcterms:modified xsi:type="dcterms:W3CDTF">2023-04-10T15:19:36Z</dcterms:modified>
</cp:coreProperties>
</file>