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sldIdLst>
    <p:sldId id="256" r:id="rId2"/>
    <p:sldId id="257" r:id="rId3"/>
    <p:sldId id="267" r:id="rId4"/>
    <p:sldId id="268" r:id="rId5"/>
    <p:sldId id="279" r:id="rId6"/>
    <p:sldId id="269" r:id="rId7"/>
    <p:sldId id="289" r:id="rId8"/>
    <p:sldId id="258" r:id="rId9"/>
    <p:sldId id="263" r:id="rId10"/>
    <p:sldId id="265" r:id="rId11"/>
    <p:sldId id="280" r:id="rId12"/>
    <p:sldId id="259" r:id="rId13"/>
    <p:sldId id="262" r:id="rId14"/>
    <p:sldId id="260" r:id="rId15"/>
    <p:sldId id="261" r:id="rId16"/>
    <p:sldId id="270" r:id="rId17"/>
    <p:sldId id="271" r:id="rId18"/>
    <p:sldId id="275" r:id="rId19"/>
    <p:sldId id="281" r:id="rId20"/>
    <p:sldId id="282" r:id="rId21"/>
    <p:sldId id="283" r:id="rId22"/>
    <p:sldId id="285" r:id="rId23"/>
    <p:sldId id="284" r:id="rId24"/>
    <p:sldId id="286" r:id="rId25"/>
    <p:sldId id="288" r:id="rId26"/>
    <p:sldId id="273" r:id="rId27"/>
    <p:sldId id="274" r:id="rId28"/>
    <p:sldId id="276" r:id="rId29"/>
    <p:sldId id="27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5271" autoAdjust="0"/>
  </p:normalViewPr>
  <p:slideViewPr>
    <p:cSldViewPr snapToGrid="0">
      <p:cViewPr varScale="1">
        <p:scale>
          <a:sx n="38" d="100"/>
          <a:sy n="38" d="100"/>
        </p:scale>
        <p:origin x="198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8095E1-B5C6-4071-8B00-12AE1314B147}" type="datetimeFigureOut">
              <a:rPr lang="en-US" smtClean="0"/>
              <a:t>4/5/2023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DBAC30-1FA9-4179-8EC0-0DF1CA668A8E}" type="slidenum">
              <a:rPr lang="en-US" smtClean="0"/>
              <a:t>‹#›</a:t>
            </a:fld>
            <a:endParaRPr lang="en-US"/>
          </a:p>
        </p:txBody>
      </p:sp>
    </p:spTree>
    <p:extLst>
      <p:ext uri="{BB962C8B-B14F-4D97-AF65-F5344CB8AC3E}">
        <p14:creationId xmlns:p14="http://schemas.microsoft.com/office/powerpoint/2010/main" val="952638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70DBAC30-1FA9-4179-8EC0-0DF1CA668A8E}" type="slidenum">
              <a:rPr lang="en-US" smtClean="0"/>
              <a:t>2</a:t>
            </a:fld>
            <a:endParaRPr lang="en-US"/>
          </a:p>
        </p:txBody>
      </p:sp>
    </p:spTree>
    <p:extLst>
      <p:ext uri="{BB962C8B-B14F-4D97-AF65-F5344CB8AC3E}">
        <p14:creationId xmlns:p14="http://schemas.microsoft.com/office/powerpoint/2010/main" val="2116944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DBAC30-1FA9-4179-8EC0-0DF1CA668A8E}" type="slidenum">
              <a:rPr lang="en-US" smtClean="0"/>
              <a:t>11</a:t>
            </a:fld>
            <a:endParaRPr lang="en-US"/>
          </a:p>
        </p:txBody>
      </p:sp>
    </p:spTree>
    <p:extLst>
      <p:ext uri="{BB962C8B-B14F-4D97-AF65-F5344CB8AC3E}">
        <p14:creationId xmlns:p14="http://schemas.microsoft.com/office/powerpoint/2010/main" val="2054056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u="sng" dirty="0"/>
          </a:p>
        </p:txBody>
      </p:sp>
      <p:sp>
        <p:nvSpPr>
          <p:cNvPr id="4" name="Slide Number Placeholder 3"/>
          <p:cNvSpPr>
            <a:spLocks noGrp="1"/>
          </p:cNvSpPr>
          <p:nvPr>
            <p:ph type="sldNum" sz="quarter" idx="5"/>
          </p:nvPr>
        </p:nvSpPr>
        <p:spPr/>
        <p:txBody>
          <a:bodyPr/>
          <a:lstStyle/>
          <a:p>
            <a:fld id="{70DBAC30-1FA9-4179-8EC0-0DF1CA668A8E}" type="slidenum">
              <a:rPr lang="en-US" smtClean="0"/>
              <a:t>13</a:t>
            </a:fld>
            <a:endParaRPr lang="en-US"/>
          </a:p>
        </p:txBody>
      </p:sp>
    </p:spTree>
    <p:extLst>
      <p:ext uri="{BB962C8B-B14F-4D97-AF65-F5344CB8AC3E}">
        <p14:creationId xmlns:p14="http://schemas.microsoft.com/office/powerpoint/2010/main" val="112276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DBAC30-1FA9-4179-8EC0-0DF1CA668A8E}" type="slidenum">
              <a:rPr lang="en-US" smtClean="0"/>
              <a:t>14</a:t>
            </a:fld>
            <a:endParaRPr lang="en-US"/>
          </a:p>
        </p:txBody>
      </p:sp>
    </p:spTree>
    <p:extLst>
      <p:ext uri="{BB962C8B-B14F-4D97-AF65-F5344CB8AC3E}">
        <p14:creationId xmlns:p14="http://schemas.microsoft.com/office/powerpoint/2010/main" val="3107184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DBAC30-1FA9-4179-8EC0-0DF1CA668A8E}" type="slidenum">
              <a:rPr lang="en-US" smtClean="0"/>
              <a:t>15</a:t>
            </a:fld>
            <a:endParaRPr lang="en-US"/>
          </a:p>
        </p:txBody>
      </p:sp>
    </p:spTree>
    <p:extLst>
      <p:ext uri="{BB962C8B-B14F-4D97-AF65-F5344CB8AC3E}">
        <p14:creationId xmlns:p14="http://schemas.microsoft.com/office/powerpoint/2010/main" val="1558367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DBAC30-1FA9-4179-8EC0-0DF1CA668A8E}" type="slidenum">
              <a:rPr lang="en-US" smtClean="0"/>
              <a:t>16</a:t>
            </a:fld>
            <a:endParaRPr lang="en-US"/>
          </a:p>
        </p:txBody>
      </p:sp>
    </p:spTree>
    <p:extLst>
      <p:ext uri="{BB962C8B-B14F-4D97-AF65-F5344CB8AC3E}">
        <p14:creationId xmlns:p14="http://schemas.microsoft.com/office/powerpoint/2010/main" val="2748260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0DBAC30-1FA9-4179-8EC0-0DF1CA668A8E}" type="slidenum">
              <a:rPr lang="en-US" smtClean="0"/>
              <a:t>18</a:t>
            </a:fld>
            <a:endParaRPr lang="en-US"/>
          </a:p>
        </p:txBody>
      </p:sp>
    </p:spTree>
    <p:extLst>
      <p:ext uri="{BB962C8B-B14F-4D97-AF65-F5344CB8AC3E}">
        <p14:creationId xmlns:p14="http://schemas.microsoft.com/office/powerpoint/2010/main" val="1236961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0DBAC30-1FA9-4179-8EC0-0DF1CA668A8E}" type="slidenum">
              <a:rPr lang="en-US" smtClean="0"/>
              <a:t>19</a:t>
            </a:fld>
            <a:endParaRPr lang="en-US"/>
          </a:p>
        </p:txBody>
      </p:sp>
    </p:spTree>
    <p:extLst>
      <p:ext uri="{BB962C8B-B14F-4D97-AF65-F5344CB8AC3E}">
        <p14:creationId xmlns:p14="http://schemas.microsoft.com/office/powerpoint/2010/main" val="3832542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0DBAC30-1FA9-4179-8EC0-0DF1CA668A8E}" type="slidenum">
              <a:rPr lang="en-US" smtClean="0"/>
              <a:t>20</a:t>
            </a:fld>
            <a:endParaRPr lang="en-US"/>
          </a:p>
        </p:txBody>
      </p:sp>
    </p:spTree>
    <p:extLst>
      <p:ext uri="{BB962C8B-B14F-4D97-AF65-F5344CB8AC3E}">
        <p14:creationId xmlns:p14="http://schemas.microsoft.com/office/powerpoint/2010/main" val="3124063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0DBAC30-1FA9-4179-8EC0-0DF1CA668A8E}" type="slidenum">
              <a:rPr lang="en-US" smtClean="0"/>
              <a:t>21</a:t>
            </a:fld>
            <a:endParaRPr lang="en-US"/>
          </a:p>
        </p:txBody>
      </p:sp>
    </p:spTree>
    <p:extLst>
      <p:ext uri="{BB962C8B-B14F-4D97-AF65-F5344CB8AC3E}">
        <p14:creationId xmlns:p14="http://schemas.microsoft.com/office/powerpoint/2010/main" val="456827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0DBAC30-1FA9-4179-8EC0-0DF1CA668A8E}" type="slidenum">
              <a:rPr lang="en-US" smtClean="0"/>
              <a:t>22</a:t>
            </a:fld>
            <a:endParaRPr lang="en-US"/>
          </a:p>
        </p:txBody>
      </p:sp>
    </p:spTree>
    <p:extLst>
      <p:ext uri="{BB962C8B-B14F-4D97-AF65-F5344CB8AC3E}">
        <p14:creationId xmlns:p14="http://schemas.microsoft.com/office/powerpoint/2010/main" val="444207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DBAC30-1FA9-4179-8EC0-0DF1CA668A8E}" type="slidenum">
              <a:rPr lang="en-US" smtClean="0"/>
              <a:t>3</a:t>
            </a:fld>
            <a:endParaRPr lang="en-US"/>
          </a:p>
        </p:txBody>
      </p:sp>
    </p:spTree>
    <p:extLst>
      <p:ext uri="{BB962C8B-B14F-4D97-AF65-F5344CB8AC3E}">
        <p14:creationId xmlns:p14="http://schemas.microsoft.com/office/powerpoint/2010/main" val="4230435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0DBAC30-1FA9-4179-8EC0-0DF1CA668A8E}" type="slidenum">
              <a:rPr lang="en-US" smtClean="0"/>
              <a:t>23</a:t>
            </a:fld>
            <a:endParaRPr lang="en-US"/>
          </a:p>
        </p:txBody>
      </p:sp>
    </p:spTree>
    <p:extLst>
      <p:ext uri="{BB962C8B-B14F-4D97-AF65-F5344CB8AC3E}">
        <p14:creationId xmlns:p14="http://schemas.microsoft.com/office/powerpoint/2010/main" val="1831834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0DBAC30-1FA9-4179-8EC0-0DF1CA668A8E}" type="slidenum">
              <a:rPr lang="en-US" smtClean="0"/>
              <a:t>24</a:t>
            </a:fld>
            <a:endParaRPr lang="en-US"/>
          </a:p>
        </p:txBody>
      </p:sp>
    </p:spTree>
    <p:extLst>
      <p:ext uri="{BB962C8B-B14F-4D97-AF65-F5344CB8AC3E}">
        <p14:creationId xmlns:p14="http://schemas.microsoft.com/office/powerpoint/2010/main" val="1808950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DBAC30-1FA9-4179-8EC0-0DF1CA668A8E}" type="slidenum">
              <a:rPr lang="en-US" smtClean="0"/>
              <a:t>26</a:t>
            </a:fld>
            <a:endParaRPr lang="en-US"/>
          </a:p>
        </p:txBody>
      </p:sp>
    </p:spTree>
    <p:extLst>
      <p:ext uri="{BB962C8B-B14F-4D97-AF65-F5344CB8AC3E}">
        <p14:creationId xmlns:p14="http://schemas.microsoft.com/office/powerpoint/2010/main" val="3031702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DBAC30-1FA9-4179-8EC0-0DF1CA668A8E}" type="slidenum">
              <a:rPr lang="en-US" smtClean="0"/>
              <a:t>27</a:t>
            </a:fld>
            <a:endParaRPr lang="en-US"/>
          </a:p>
        </p:txBody>
      </p:sp>
    </p:spTree>
    <p:extLst>
      <p:ext uri="{BB962C8B-B14F-4D97-AF65-F5344CB8AC3E}">
        <p14:creationId xmlns:p14="http://schemas.microsoft.com/office/powerpoint/2010/main" val="1555263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DBAC30-1FA9-4179-8EC0-0DF1CA668A8E}" type="slidenum">
              <a:rPr lang="en-US" smtClean="0"/>
              <a:t>28</a:t>
            </a:fld>
            <a:endParaRPr lang="en-US"/>
          </a:p>
        </p:txBody>
      </p:sp>
    </p:spTree>
    <p:extLst>
      <p:ext uri="{BB962C8B-B14F-4D97-AF65-F5344CB8AC3E}">
        <p14:creationId xmlns:p14="http://schemas.microsoft.com/office/powerpoint/2010/main" val="3226483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DBAC30-1FA9-4179-8EC0-0DF1CA668A8E}" type="slidenum">
              <a:rPr lang="en-US" smtClean="0"/>
              <a:t>4</a:t>
            </a:fld>
            <a:endParaRPr lang="en-US"/>
          </a:p>
        </p:txBody>
      </p:sp>
    </p:spTree>
    <p:extLst>
      <p:ext uri="{BB962C8B-B14F-4D97-AF65-F5344CB8AC3E}">
        <p14:creationId xmlns:p14="http://schemas.microsoft.com/office/powerpoint/2010/main" val="4257257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DBAC30-1FA9-4179-8EC0-0DF1CA668A8E}" type="slidenum">
              <a:rPr lang="en-US" smtClean="0"/>
              <a:t>5</a:t>
            </a:fld>
            <a:endParaRPr lang="en-US"/>
          </a:p>
        </p:txBody>
      </p:sp>
    </p:spTree>
    <p:extLst>
      <p:ext uri="{BB962C8B-B14F-4D97-AF65-F5344CB8AC3E}">
        <p14:creationId xmlns:p14="http://schemas.microsoft.com/office/powerpoint/2010/main" val="1830104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DBAC30-1FA9-4179-8EC0-0DF1CA668A8E}" type="slidenum">
              <a:rPr lang="en-US" smtClean="0"/>
              <a:t>6</a:t>
            </a:fld>
            <a:endParaRPr lang="en-US"/>
          </a:p>
        </p:txBody>
      </p:sp>
    </p:spTree>
    <p:extLst>
      <p:ext uri="{BB962C8B-B14F-4D97-AF65-F5344CB8AC3E}">
        <p14:creationId xmlns:p14="http://schemas.microsoft.com/office/powerpoint/2010/main" val="3598056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70DBAC30-1FA9-4179-8EC0-0DF1CA668A8E}" type="slidenum">
              <a:rPr lang="en-US" smtClean="0"/>
              <a:t>7</a:t>
            </a:fld>
            <a:endParaRPr lang="en-US"/>
          </a:p>
        </p:txBody>
      </p:sp>
    </p:spTree>
    <p:extLst>
      <p:ext uri="{BB962C8B-B14F-4D97-AF65-F5344CB8AC3E}">
        <p14:creationId xmlns:p14="http://schemas.microsoft.com/office/powerpoint/2010/main" val="4091694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DBAC30-1FA9-4179-8EC0-0DF1CA668A8E}" type="slidenum">
              <a:rPr lang="en-US" smtClean="0"/>
              <a:t>8</a:t>
            </a:fld>
            <a:endParaRPr lang="en-US"/>
          </a:p>
        </p:txBody>
      </p:sp>
    </p:spTree>
    <p:extLst>
      <p:ext uri="{BB962C8B-B14F-4D97-AF65-F5344CB8AC3E}">
        <p14:creationId xmlns:p14="http://schemas.microsoft.com/office/powerpoint/2010/main" val="1784761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70DBAC30-1FA9-4179-8EC0-0DF1CA668A8E}" type="slidenum">
              <a:rPr lang="en-US" smtClean="0"/>
              <a:t>9</a:t>
            </a:fld>
            <a:endParaRPr lang="en-US"/>
          </a:p>
        </p:txBody>
      </p:sp>
    </p:spTree>
    <p:extLst>
      <p:ext uri="{BB962C8B-B14F-4D97-AF65-F5344CB8AC3E}">
        <p14:creationId xmlns:p14="http://schemas.microsoft.com/office/powerpoint/2010/main" val="1642829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DBAC30-1FA9-4179-8EC0-0DF1CA668A8E}" type="slidenum">
              <a:rPr lang="en-US" smtClean="0"/>
              <a:t>10</a:t>
            </a:fld>
            <a:endParaRPr lang="en-US"/>
          </a:p>
        </p:txBody>
      </p:sp>
    </p:spTree>
    <p:extLst>
      <p:ext uri="{BB962C8B-B14F-4D97-AF65-F5344CB8AC3E}">
        <p14:creationId xmlns:p14="http://schemas.microsoft.com/office/powerpoint/2010/main" val="4120428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4/5/2023</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intellspot.com/qualitative-vs-quantitative-data/" TargetMode="External"/><Relationship Id="rId2" Type="http://schemas.openxmlformats.org/officeDocument/2006/relationships/hyperlink" Target="https://www.pspc.education.pa.gov/Promoting-Ethical-Practices-Resources/Ethics-Toolkit/The-Commission-Professional-Discipline-and-the-code/Pages/default.aspx" TargetMode="External"/><Relationship Id="rId1" Type="http://schemas.openxmlformats.org/officeDocument/2006/relationships/slideLayout" Target="../slideLayouts/slideLayout2.xml"/><Relationship Id="rId4" Type="http://schemas.openxmlformats.org/officeDocument/2006/relationships/hyperlink" Target="https://laconteconsulting.com/2020/02/14/quantitative-qualitative-dat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4264D-3ABD-CC71-B263-D82FF129E194}"/>
              </a:ext>
            </a:extLst>
          </p:cNvPr>
          <p:cNvSpPr>
            <a:spLocks noGrp="1"/>
          </p:cNvSpPr>
          <p:nvPr>
            <p:ph type="ctrTitle"/>
          </p:nvPr>
        </p:nvSpPr>
        <p:spPr/>
        <p:txBody>
          <a:bodyPr/>
          <a:lstStyle/>
          <a:p>
            <a:r>
              <a:rPr lang="en-US" dirty="0">
                <a:solidFill>
                  <a:srgbClr val="00B0F0"/>
                </a:solidFill>
              </a:rPr>
              <a:t>Leading The professional Improvement Process</a:t>
            </a:r>
          </a:p>
        </p:txBody>
      </p:sp>
      <p:sp>
        <p:nvSpPr>
          <p:cNvPr id="3" name="Subtitle 2">
            <a:extLst>
              <a:ext uri="{FF2B5EF4-FFF2-40B4-BE49-F238E27FC236}">
                <a16:creationId xmlns:a16="http://schemas.microsoft.com/office/drawing/2014/main" id="{A90CF6B6-C23D-FF1D-2196-5FFFD1BFB3F6}"/>
              </a:ext>
            </a:extLst>
          </p:cNvPr>
          <p:cNvSpPr>
            <a:spLocks noGrp="1"/>
          </p:cNvSpPr>
          <p:nvPr>
            <p:ph type="subTitle" idx="1"/>
          </p:nvPr>
        </p:nvSpPr>
        <p:spPr>
          <a:xfrm>
            <a:off x="1164771" y="3602038"/>
            <a:ext cx="9688286" cy="1163002"/>
          </a:xfrm>
        </p:spPr>
        <p:txBody>
          <a:bodyPr>
            <a:noAutofit/>
          </a:bodyPr>
          <a:lstStyle/>
          <a:p>
            <a:r>
              <a:rPr lang="en-US" b="1" dirty="0"/>
              <a:t>April 5, 2023</a:t>
            </a:r>
          </a:p>
          <a:p>
            <a:r>
              <a:rPr lang="en-US" b="1" dirty="0"/>
              <a:t>Michael Stauffer, Ed.D.</a:t>
            </a:r>
          </a:p>
          <a:p>
            <a:r>
              <a:rPr lang="en-US" b="1" dirty="0"/>
              <a:t>Executive Director, Berks Career and Technology Center</a:t>
            </a:r>
          </a:p>
        </p:txBody>
      </p:sp>
    </p:spTree>
    <p:extLst>
      <p:ext uri="{BB962C8B-B14F-4D97-AF65-F5344CB8AC3E}">
        <p14:creationId xmlns:p14="http://schemas.microsoft.com/office/powerpoint/2010/main" val="3258788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65935-7E3B-2A68-A7C7-C875A167FCB8}"/>
              </a:ext>
            </a:extLst>
          </p:cNvPr>
          <p:cNvSpPr>
            <a:spLocks noGrp="1"/>
          </p:cNvSpPr>
          <p:nvPr>
            <p:ph type="title"/>
          </p:nvPr>
        </p:nvSpPr>
        <p:spPr>
          <a:xfrm>
            <a:off x="913795" y="453066"/>
            <a:ext cx="10353761" cy="1326321"/>
          </a:xfrm>
        </p:spPr>
        <p:txBody>
          <a:bodyPr>
            <a:normAutofit fontScale="90000"/>
          </a:bodyPr>
          <a:lstStyle/>
          <a:p>
            <a:r>
              <a:rPr lang="en-US" sz="4400" dirty="0"/>
              <a:t>Joint Operating Committee Policy / Administrative Regulations</a:t>
            </a:r>
          </a:p>
        </p:txBody>
      </p:sp>
      <p:sp>
        <p:nvSpPr>
          <p:cNvPr id="3" name="Content Placeholder 2">
            <a:extLst>
              <a:ext uri="{FF2B5EF4-FFF2-40B4-BE49-F238E27FC236}">
                <a16:creationId xmlns:a16="http://schemas.microsoft.com/office/drawing/2014/main" id="{867C4E71-90EA-ABEF-9D32-EAFB72E05208}"/>
              </a:ext>
            </a:extLst>
          </p:cNvPr>
          <p:cNvSpPr>
            <a:spLocks noGrp="1"/>
          </p:cNvSpPr>
          <p:nvPr>
            <p:ph idx="1"/>
          </p:nvPr>
        </p:nvSpPr>
        <p:spPr>
          <a:xfrm>
            <a:off x="913795" y="2046637"/>
            <a:ext cx="10353762" cy="3695136"/>
          </a:xfrm>
        </p:spPr>
        <p:txBody>
          <a:bodyPr/>
          <a:lstStyle/>
          <a:p>
            <a:r>
              <a:rPr lang="en-US" dirty="0"/>
              <a:t>Policy #313 – Evaluation of Employees</a:t>
            </a:r>
          </a:p>
          <a:p>
            <a:r>
              <a:rPr lang="en-US" dirty="0"/>
              <a:t>Policy # 317 – Conduct/Disciplinary Procedures</a:t>
            </a:r>
          </a:p>
          <a:p>
            <a:r>
              <a:rPr lang="en-US" dirty="0"/>
              <a:t>Policy 317.1 – Educator Misconduct</a:t>
            </a:r>
          </a:p>
          <a:p>
            <a:r>
              <a:rPr lang="en-US" dirty="0"/>
              <a:t>Policy # 819 – Whistleblower</a:t>
            </a:r>
          </a:p>
          <a:p>
            <a:r>
              <a:rPr lang="en-US" dirty="0"/>
              <a:t>Disciplinary Procedure – AR-317</a:t>
            </a:r>
          </a:p>
          <a:p>
            <a:endParaRPr lang="en-US" dirty="0"/>
          </a:p>
          <a:p>
            <a:endParaRPr lang="en-US" dirty="0"/>
          </a:p>
        </p:txBody>
      </p:sp>
    </p:spTree>
    <p:extLst>
      <p:ext uri="{BB962C8B-B14F-4D97-AF65-F5344CB8AC3E}">
        <p14:creationId xmlns:p14="http://schemas.microsoft.com/office/powerpoint/2010/main" val="4096809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65935-7E3B-2A68-A7C7-C875A167FCB8}"/>
              </a:ext>
            </a:extLst>
          </p:cNvPr>
          <p:cNvSpPr>
            <a:spLocks noGrp="1"/>
          </p:cNvSpPr>
          <p:nvPr>
            <p:ph type="title"/>
          </p:nvPr>
        </p:nvSpPr>
        <p:spPr>
          <a:xfrm>
            <a:off x="913795" y="0"/>
            <a:ext cx="10353761" cy="1326321"/>
          </a:xfrm>
        </p:spPr>
        <p:txBody>
          <a:bodyPr>
            <a:normAutofit/>
          </a:bodyPr>
          <a:lstStyle/>
          <a:p>
            <a:r>
              <a:rPr lang="en-US" sz="4400" dirty="0"/>
              <a:t>Other</a:t>
            </a:r>
          </a:p>
        </p:txBody>
      </p:sp>
      <p:sp>
        <p:nvSpPr>
          <p:cNvPr id="3" name="Content Placeholder 2">
            <a:extLst>
              <a:ext uri="{FF2B5EF4-FFF2-40B4-BE49-F238E27FC236}">
                <a16:creationId xmlns:a16="http://schemas.microsoft.com/office/drawing/2014/main" id="{867C4E71-90EA-ABEF-9D32-EAFB72E05208}"/>
              </a:ext>
            </a:extLst>
          </p:cNvPr>
          <p:cNvSpPr>
            <a:spLocks noGrp="1"/>
          </p:cNvSpPr>
          <p:nvPr>
            <p:ph idx="1"/>
          </p:nvPr>
        </p:nvSpPr>
        <p:spPr/>
        <p:txBody>
          <a:bodyPr>
            <a:normAutofit/>
          </a:bodyPr>
          <a:lstStyle/>
          <a:p>
            <a:r>
              <a:rPr lang="en-US" dirty="0"/>
              <a:t>PA Code of Professional Practice and Conduct for Educators</a:t>
            </a:r>
          </a:p>
          <a:p>
            <a:r>
              <a:rPr lang="en-US" dirty="0"/>
              <a:t>Staff Handbook</a:t>
            </a:r>
          </a:p>
          <a:p>
            <a:pPr lvl="1"/>
            <a:r>
              <a:rPr lang="en-US" dirty="0"/>
              <a:t>Progressive Discipline</a:t>
            </a:r>
          </a:p>
          <a:p>
            <a:pPr marL="457200" lvl="1" indent="0">
              <a:buNone/>
            </a:pPr>
            <a:r>
              <a:rPr lang="en-US" i="1" dirty="0"/>
              <a:t> “BCTC policy provides for a progressive discipline method. Progressive discipline is the least amount of discipline needed to change an employee’s errant behavior except for instances when an employee has engaged in misconduct so serious as to not warrant the benefit of a second chance. Progressive disciplinary procedures are detailed in AR-317.”</a:t>
            </a:r>
          </a:p>
        </p:txBody>
      </p:sp>
    </p:spTree>
    <p:extLst>
      <p:ext uri="{BB962C8B-B14F-4D97-AF65-F5344CB8AC3E}">
        <p14:creationId xmlns:p14="http://schemas.microsoft.com/office/powerpoint/2010/main" val="898894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2060"/>
            </a:gs>
            <a:gs pos="49000">
              <a:srgbClr val="0070C0"/>
            </a:gs>
            <a:gs pos="100000">
              <a:srgbClr val="00B0F0"/>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FC493-DD51-CF08-BF31-6DFE2AD9120A}"/>
              </a:ext>
            </a:extLst>
          </p:cNvPr>
          <p:cNvSpPr>
            <a:spLocks noGrp="1"/>
          </p:cNvSpPr>
          <p:nvPr>
            <p:ph type="title"/>
          </p:nvPr>
        </p:nvSpPr>
        <p:spPr>
          <a:xfrm>
            <a:off x="919119" y="2765839"/>
            <a:ext cx="10353761" cy="1326321"/>
          </a:xfrm>
        </p:spPr>
        <p:txBody>
          <a:bodyPr>
            <a:normAutofit/>
          </a:bodyPr>
          <a:lstStyle/>
          <a:p>
            <a:r>
              <a:rPr lang="en-US" sz="4400" dirty="0"/>
              <a:t>Data to Consider</a:t>
            </a:r>
          </a:p>
        </p:txBody>
      </p:sp>
    </p:spTree>
    <p:extLst>
      <p:ext uri="{BB962C8B-B14F-4D97-AF65-F5344CB8AC3E}">
        <p14:creationId xmlns:p14="http://schemas.microsoft.com/office/powerpoint/2010/main" val="885878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CBF26-45C8-18F4-28BB-2FF91B7E33BA}"/>
              </a:ext>
            </a:extLst>
          </p:cNvPr>
          <p:cNvSpPr>
            <a:spLocks noGrp="1"/>
          </p:cNvSpPr>
          <p:nvPr>
            <p:ph type="title"/>
          </p:nvPr>
        </p:nvSpPr>
        <p:spPr>
          <a:xfrm>
            <a:off x="919119" y="-187113"/>
            <a:ext cx="10353761" cy="1326321"/>
          </a:xfrm>
        </p:spPr>
        <p:txBody>
          <a:bodyPr>
            <a:normAutofit/>
          </a:bodyPr>
          <a:lstStyle/>
          <a:p>
            <a:r>
              <a:rPr lang="en-US" sz="4400" dirty="0"/>
              <a:t>Data Types to Consider</a:t>
            </a:r>
          </a:p>
        </p:txBody>
      </p:sp>
      <p:pic>
        <p:nvPicPr>
          <p:cNvPr id="7" name="Picture 6" descr="Diagram&#10;&#10;Description automatically generated">
            <a:extLst>
              <a:ext uri="{FF2B5EF4-FFF2-40B4-BE49-F238E27FC236}">
                <a16:creationId xmlns:a16="http://schemas.microsoft.com/office/drawing/2014/main" id="{68F6C888-E50D-5D4B-0826-88B4521DE540}"/>
              </a:ext>
            </a:extLst>
          </p:cNvPr>
          <p:cNvPicPr>
            <a:picLocks noChangeAspect="1"/>
          </p:cNvPicPr>
          <p:nvPr/>
        </p:nvPicPr>
        <p:blipFill>
          <a:blip r:embed="rId3"/>
          <a:stretch>
            <a:fillRect/>
          </a:stretch>
        </p:blipFill>
        <p:spPr>
          <a:xfrm>
            <a:off x="1750609" y="866253"/>
            <a:ext cx="8690782" cy="5793855"/>
          </a:xfrm>
          <a:prstGeom prst="rect">
            <a:avLst/>
          </a:prstGeom>
          <a:effectLst>
            <a:softEdge rad="88900"/>
          </a:effectLst>
        </p:spPr>
      </p:pic>
    </p:spTree>
    <p:extLst>
      <p:ext uri="{BB962C8B-B14F-4D97-AF65-F5344CB8AC3E}">
        <p14:creationId xmlns:p14="http://schemas.microsoft.com/office/powerpoint/2010/main" val="1753904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2060"/>
            </a:gs>
            <a:gs pos="48000">
              <a:srgbClr val="0070C0"/>
            </a:gs>
            <a:gs pos="100000">
              <a:srgbClr val="00B0F0"/>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FC493-DD51-CF08-BF31-6DFE2AD9120A}"/>
              </a:ext>
            </a:extLst>
          </p:cNvPr>
          <p:cNvSpPr>
            <a:spLocks noGrp="1"/>
          </p:cNvSpPr>
          <p:nvPr>
            <p:ph type="title"/>
          </p:nvPr>
        </p:nvSpPr>
        <p:spPr>
          <a:xfrm>
            <a:off x="919119" y="2765839"/>
            <a:ext cx="10353761" cy="1326321"/>
          </a:xfrm>
        </p:spPr>
        <p:txBody>
          <a:bodyPr>
            <a:normAutofit/>
          </a:bodyPr>
          <a:lstStyle/>
          <a:p>
            <a:r>
              <a:rPr lang="en-US" sz="4400" dirty="0"/>
              <a:t>Structure of a Professional Improvement Plan</a:t>
            </a:r>
          </a:p>
        </p:txBody>
      </p:sp>
    </p:spTree>
    <p:extLst>
      <p:ext uri="{BB962C8B-B14F-4D97-AF65-F5344CB8AC3E}">
        <p14:creationId xmlns:p14="http://schemas.microsoft.com/office/powerpoint/2010/main" val="1780732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4183B-EA3D-6D4C-7D61-6BE1103A09A1}"/>
              </a:ext>
            </a:extLst>
          </p:cNvPr>
          <p:cNvSpPr>
            <a:spLocks noGrp="1"/>
          </p:cNvSpPr>
          <p:nvPr>
            <p:ph type="title"/>
          </p:nvPr>
        </p:nvSpPr>
        <p:spPr>
          <a:xfrm>
            <a:off x="913794" y="13434"/>
            <a:ext cx="10353761" cy="1326321"/>
          </a:xfrm>
        </p:spPr>
        <p:txBody>
          <a:bodyPr>
            <a:normAutofit/>
          </a:bodyPr>
          <a:lstStyle/>
          <a:p>
            <a:r>
              <a:rPr lang="en-US" sz="4400" dirty="0"/>
              <a:t>PIP Components</a:t>
            </a:r>
          </a:p>
        </p:txBody>
      </p:sp>
      <p:sp>
        <p:nvSpPr>
          <p:cNvPr id="3" name="Content Placeholder 2">
            <a:extLst>
              <a:ext uri="{FF2B5EF4-FFF2-40B4-BE49-F238E27FC236}">
                <a16:creationId xmlns:a16="http://schemas.microsoft.com/office/drawing/2014/main" id="{D2685FF1-C6F9-5696-C793-A5346770FE7B}"/>
              </a:ext>
            </a:extLst>
          </p:cNvPr>
          <p:cNvSpPr>
            <a:spLocks noGrp="1"/>
          </p:cNvSpPr>
          <p:nvPr>
            <p:ph idx="1"/>
          </p:nvPr>
        </p:nvSpPr>
        <p:spPr>
          <a:xfrm>
            <a:off x="395785" y="1481915"/>
            <a:ext cx="11341290" cy="3695136"/>
          </a:xfrm>
        </p:spPr>
        <p:txBody>
          <a:bodyPr>
            <a:noAutofit/>
          </a:bodyPr>
          <a:lstStyle/>
          <a:p>
            <a:r>
              <a:rPr lang="en-US" sz="2800" b="1" dirty="0">
                <a:solidFill>
                  <a:srgbClr val="00B0F0"/>
                </a:solidFill>
              </a:rPr>
              <a:t>Data </a:t>
            </a:r>
            <a:r>
              <a:rPr lang="en-US" sz="2800" dirty="0"/>
              <a:t>to support and guide the development of the Professional Improvement Plan</a:t>
            </a:r>
            <a:endParaRPr lang="en-US" sz="2800" b="1" i="1" u="sng" dirty="0">
              <a:solidFill>
                <a:srgbClr val="FF0000"/>
              </a:solidFill>
            </a:endParaRPr>
          </a:p>
          <a:p>
            <a:r>
              <a:rPr lang="en-US" sz="2800" dirty="0"/>
              <a:t>Identify the </a:t>
            </a:r>
            <a:r>
              <a:rPr lang="en-US" sz="2800" b="1" dirty="0">
                <a:solidFill>
                  <a:schemeClr val="accent5">
                    <a:lumMod val="60000"/>
                    <a:lumOff val="40000"/>
                  </a:schemeClr>
                </a:solidFill>
              </a:rPr>
              <a:t>obstacles</a:t>
            </a:r>
          </a:p>
          <a:p>
            <a:r>
              <a:rPr lang="en-US" sz="2800" b="1" dirty="0">
                <a:solidFill>
                  <a:schemeClr val="accent3"/>
                </a:solidFill>
              </a:rPr>
              <a:t>Timeline</a:t>
            </a:r>
            <a:r>
              <a:rPr lang="en-US" sz="2800" dirty="0"/>
              <a:t> or milestones along the way</a:t>
            </a:r>
          </a:p>
          <a:p>
            <a:r>
              <a:rPr lang="en-US" sz="2800" b="1" dirty="0">
                <a:solidFill>
                  <a:schemeClr val="accent6">
                    <a:lumMod val="60000"/>
                    <a:lumOff val="40000"/>
                  </a:schemeClr>
                </a:solidFill>
              </a:rPr>
              <a:t>Accountability</a:t>
            </a:r>
            <a:r>
              <a:rPr lang="en-US" sz="2800" dirty="0"/>
              <a:t> or Next Steps?</a:t>
            </a:r>
          </a:p>
          <a:p>
            <a:r>
              <a:rPr lang="en-US" sz="2800" b="1" dirty="0">
                <a:solidFill>
                  <a:srgbClr val="FF0000"/>
                </a:solidFill>
              </a:rPr>
              <a:t>What happens if the PIP isn’t completed, or goals aren’t met?</a:t>
            </a:r>
          </a:p>
          <a:p>
            <a:pPr marL="0" indent="0" algn="ctr">
              <a:buNone/>
            </a:pPr>
            <a:r>
              <a:rPr lang="en-US" sz="8000" b="1" dirty="0">
                <a:solidFill>
                  <a:srgbClr val="FF0000"/>
                </a:solidFill>
              </a:rPr>
              <a:t>And….</a:t>
            </a:r>
          </a:p>
        </p:txBody>
      </p:sp>
    </p:spTree>
    <p:extLst>
      <p:ext uri="{BB962C8B-B14F-4D97-AF65-F5344CB8AC3E}">
        <p14:creationId xmlns:p14="http://schemas.microsoft.com/office/powerpoint/2010/main" val="3114459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E506A-0166-DCBF-D8DE-92072C2EF531}"/>
              </a:ext>
            </a:extLst>
          </p:cNvPr>
          <p:cNvSpPr>
            <a:spLocks noGrp="1"/>
          </p:cNvSpPr>
          <p:nvPr>
            <p:ph type="title"/>
          </p:nvPr>
        </p:nvSpPr>
        <p:spPr>
          <a:xfrm>
            <a:off x="919117" y="13435"/>
            <a:ext cx="10353761" cy="1326321"/>
          </a:xfrm>
        </p:spPr>
        <p:txBody>
          <a:bodyPr/>
          <a:lstStyle/>
          <a:p>
            <a:r>
              <a:rPr lang="en-US" sz="4400" dirty="0"/>
              <a:t>PIP Components </a:t>
            </a:r>
            <a:r>
              <a:rPr lang="en-US" sz="1800" dirty="0"/>
              <a:t>cont.</a:t>
            </a:r>
          </a:p>
        </p:txBody>
      </p:sp>
      <p:sp>
        <p:nvSpPr>
          <p:cNvPr id="3" name="Content Placeholder 2">
            <a:extLst>
              <a:ext uri="{FF2B5EF4-FFF2-40B4-BE49-F238E27FC236}">
                <a16:creationId xmlns:a16="http://schemas.microsoft.com/office/drawing/2014/main" id="{65E71360-32C2-46C4-A2C4-35FE31651142}"/>
              </a:ext>
            </a:extLst>
          </p:cNvPr>
          <p:cNvSpPr>
            <a:spLocks noGrp="1"/>
          </p:cNvSpPr>
          <p:nvPr>
            <p:ph idx="1"/>
          </p:nvPr>
        </p:nvSpPr>
        <p:spPr>
          <a:xfrm>
            <a:off x="459473" y="1823108"/>
            <a:ext cx="11273051" cy="3695136"/>
          </a:xfrm>
        </p:spPr>
        <p:txBody>
          <a:bodyPr>
            <a:noAutofit/>
          </a:bodyPr>
          <a:lstStyle/>
          <a:p>
            <a:pPr algn="ctr"/>
            <a:r>
              <a:rPr lang="en-US" sz="3200" dirty="0"/>
              <a:t>Clearly articulated </a:t>
            </a:r>
            <a:r>
              <a:rPr lang="en-US" sz="3200" b="1" dirty="0">
                <a:solidFill>
                  <a:srgbClr val="FFC000"/>
                </a:solidFill>
              </a:rPr>
              <a:t>GOALS/OBJECTIVES</a:t>
            </a:r>
            <a:r>
              <a:rPr lang="en-US" sz="3200" dirty="0"/>
              <a:t> – </a:t>
            </a:r>
            <a:r>
              <a:rPr lang="en-US" sz="3200" b="1" i="1" u="sng" dirty="0">
                <a:solidFill>
                  <a:srgbClr val="FF0000"/>
                </a:solidFill>
              </a:rPr>
              <a:t>MUST BE MEASURABLE!</a:t>
            </a:r>
          </a:p>
          <a:p>
            <a:pPr algn="ctr"/>
            <a:r>
              <a:rPr lang="en-US" sz="3200" dirty="0"/>
              <a:t>Goals must be fair, achievable, and follow the CBA, JOC Policy, legal requirements, etc.</a:t>
            </a:r>
          </a:p>
          <a:p>
            <a:pPr algn="ctr"/>
            <a:endParaRPr lang="en-US" sz="3200" dirty="0"/>
          </a:p>
          <a:p>
            <a:pPr algn="ctr"/>
            <a:r>
              <a:rPr lang="en-US" sz="3200" b="1" dirty="0">
                <a:solidFill>
                  <a:srgbClr val="00B0F0"/>
                </a:solidFill>
              </a:rPr>
              <a:t>REMEMBER….The plan must be defensible in a hearing!!!</a:t>
            </a:r>
          </a:p>
        </p:txBody>
      </p:sp>
    </p:spTree>
    <p:extLst>
      <p:ext uri="{BB962C8B-B14F-4D97-AF65-F5344CB8AC3E}">
        <p14:creationId xmlns:p14="http://schemas.microsoft.com/office/powerpoint/2010/main" val="1978697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2060"/>
            </a:gs>
            <a:gs pos="48000">
              <a:srgbClr val="0070C0"/>
            </a:gs>
            <a:gs pos="100000">
              <a:srgbClr val="00B0F0"/>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FC493-DD51-CF08-BF31-6DFE2AD9120A}"/>
              </a:ext>
            </a:extLst>
          </p:cNvPr>
          <p:cNvSpPr>
            <a:spLocks noGrp="1"/>
          </p:cNvSpPr>
          <p:nvPr>
            <p:ph type="title"/>
          </p:nvPr>
        </p:nvSpPr>
        <p:spPr>
          <a:xfrm>
            <a:off x="919119" y="2765839"/>
            <a:ext cx="10353761" cy="1326321"/>
          </a:xfrm>
        </p:spPr>
        <p:txBody>
          <a:bodyPr>
            <a:normAutofit/>
          </a:bodyPr>
          <a:lstStyle/>
          <a:p>
            <a:r>
              <a:rPr lang="en-US" sz="4400" dirty="0"/>
              <a:t>PIP Development Start to Finish</a:t>
            </a:r>
          </a:p>
        </p:txBody>
      </p:sp>
    </p:spTree>
    <p:extLst>
      <p:ext uri="{BB962C8B-B14F-4D97-AF65-F5344CB8AC3E}">
        <p14:creationId xmlns:p14="http://schemas.microsoft.com/office/powerpoint/2010/main" val="366675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323DB-E36C-6165-24C7-51842F96A036}"/>
              </a:ext>
            </a:extLst>
          </p:cNvPr>
          <p:cNvSpPr>
            <a:spLocks noGrp="1"/>
          </p:cNvSpPr>
          <p:nvPr>
            <p:ph type="title"/>
          </p:nvPr>
        </p:nvSpPr>
        <p:spPr>
          <a:xfrm>
            <a:off x="919119" y="135925"/>
            <a:ext cx="10353761" cy="1326321"/>
          </a:xfrm>
        </p:spPr>
        <p:txBody>
          <a:bodyPr>
            <a:normAutofit/>
          </a:bodyPr>
          <a:lstStyle/>
          <a:p>
            <a:r>
              <a:rPr lang="en-US" sz="4400" dirty="0"/>
              <a:t>Who Participates in the PIP Development?</a:t>
            </a:r>
          </a:p>
        </p:txBody>
      </p:sp>
      <p:sp>
        <p:nvSpPr>
          <p:cNvPr id="3" name="Content Placeholder 2">
            <a:extLst>
              <a:ext uri="{FF2B5EF4-FFF2-40B4-BE49-F238E27FC236}">
                <a16:creationId xmlns:a16="http://schemas.microsoft.com/office/drawing/2014/main" id="{74FEC2C1-8656-1C13-D93A-C2EBFBF89C1D}"/>
              </a:ext>
            </a:extLst>
          </p:cNvPr>
          <p:cNvSpPr>
            <a:spLocks noGrp="1"/>
          </p:cNvSpPr>
          <p:nvPr>
            <p:ph idx="1"/>
          </p:nvPr>
        </p:nvSpPr>
        <p:spPr>
          <a:xfrm>
            <a:off x="765514" y="1581432"/>
            <a:ext cx="10353762" cy="3695136"/>
          </a:xfrm>
        </p:spPr>
        <p:txBody>
          <a:bodyPr>
            <a:noAutofit/>
          </a:bodyPr>
          <a:lstStyle/>
          <a:p>
            <a:r>
              <a:rPr lang="en-US" sz="4000" dirty="0"/>
              <a:t>Administration/Supervisor</a:t>
            </a:r>
          </a:p>
          <a:p>
            <a:r>
              <a:rPr lang="en-US" sz="4000" dirty="0"/>
              <a:t>Second Administrator</a:t>
            </a:r>
          </a:p>
          <a:p>
            <a:r>
              <a:rPr lang="en-US" sz="4000" dirty="0"/>
              <a:t>Employee</a:t>
            </a:r>
          </a:p>
          <a:p>
            <a:r>
              <a:rPr lang="en-US" sz="4000" dirty="0"/>
              <a:t>Human Resources</a:t>
            </a:r>
          </a:p>
          <a:p>
            <a:r>
              <a:rPr lang="en-US" sz="4000" dirty="0"/>
              <a:t>Union Representation (if applicable)</a:t>
            </a:r>
          </a:p>
        </p:txBody>
      </p:sp>
    </p:spTree>
    <p:extLst>
      <p:ext uri="{BB962C8B-B14F-4D97-AF65-F5344CB8AC3E}">
        <p14:creationId xmlns:p14="http://schemas.microsoft.com/office/powerpoint/2010/main" val="323203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323DB-E36C-6165-24C7-51842F96A036}"/>
              </a:ext>
            </a:extLst>
          </p:cNvPr>
          <p:cNvSpPr>
            <a:spLocks noGrp="1"/>
          </p:cNvSpPr>
          <p:nvPr>
            <p:ph type="title"/>
          </p:nvPr>
        </p:nvSpPr>
        <p:spPr>
          <a:xfrm>
            <a:off x="919119" y="135925"/>
            <a:ext cx="10353761" cy="1326321"/>
          </a:xfrm>
        </p:spPr>
        <p:txBody>
          <a:bodyPr>
            <a:normAutofit/>
          </a:bodyPr>
          <a:lstStyle/>
          <a:p>
            <a:r>
              <a:rPr lang="en-US" sz="4400" dirty="0"/>
              <a:t>PIP Development</a:t>
            </a:r>
          </a:p>
        </p:txBody>
      </p:sp>
      <p:sp>
        <p:nvSpPr>
          <p:cNvPr id="3" name="Content Placeholder 2">
            <a:extLst>
              <a:ext uri="{FF2B5EF4-FFF2-40B4-BE49-F238E27FC236}">
                <a16:creationId xmlns:a16="http://schemas.microsoft.com/office/drawing/2014/main" id="{74FEC2C1-8656-1C13-D93A-C2EBFBF89C1D}"/>
              </a:ext>
            </a:extLst>
          </p:cNvPr>
          <p:cNvSpPr>
            <a:spLocks noGrp="1"/>
          </p:cNvSpPr>
          <p:nvPr>
            <p:ph idx="1"/>
          </p:nvPr>
        </p:nvSpPr>
        <p:spPr>
          <a:xfrm>
            <a:off x="783802" y="1581432"/>
            <a:ext cx="10353762" cy="3695136"/>
          </a:xfrm>
        </p:spPr>
        <p:txBody>
          <a:bodyPr>
            <a:noAutofit/>
          </a:bodyPr>
          <a:lstStyle/>
          <a:p>
            <a:r>
              <a:rPr lang="en-US" sz="4000" dirty="0"/>
              <a:t>Meetings</a:t>
            </a:r>
          </a:p>
          <a:p>
            <a:pPr lvl="1"/>
            <a:r>
              <a:rPr lang="en-US" sz="3800" dirty="0"/>
              <a:t>1</a:t>
            </a:r>
            <a:r>
              <a:rPr lang="en-US" sz="3800" baseline="30000" dirty="0"/>
              <a:t>st</a:t>
            </a:r>
            <a:r>
              <a:rPr lang="en-US" sz="3800" dirty="0"/>
              <a:t> – Fact-Finding</a:t>
            </a:r>
          </a:p>
          <a:p>
            <a:pPr lvl="1"/>
            <a:r>
              <a:rPr lang="en-US" sz="3800" dirty="0"/>
              <a:t>2</a:t>
            </a:r>
            <a:r>
              <a:rPr lang="en-US" sz="3800" baseline="30000" dirty="0"/>
              <a:t>nd</a:t>
            </a:r>
            <a:r>
              <a:rPr lang="en-US" sz="3800" dirty="0"/>
              <a:t> – Rough Framework of the PIP </a:t>
            </a:r>
          </a:p>
          <a:p>
            <a:pPr lvl="1"/>
            <a:r>
              <a:rPr lang="en-US" sz="3800" dirty="0"/>
              <a:t>3</a:t>
            </a:r>
            <a:r>
              <a:rPr lang="en-US" sz="3800" baseline="30000" dirty="0"/>
              <a:t>rd</a:t>
            </a:r>
            <a:r>
              <a:rPr lang="en-US" sz="3800" dirty="0"/>
              <a:t> – (if needed)</a:t>
            </a:r>
          </a:p>
        </p:txBody>
      </p:sp>
    </p:spTree>
    <p:extLst>
      <p:ext uri="{BB962C8B-B14F-4D97-AF65-F5344CB8AC3E}">
        <p14:creationId xmlns:p14="http://schemas.microsoft.com/office/powerpoint/2010/main" val="389292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865B9-E9E3-38F6-0D5B-9E9E0705406E}"/>
              </a:ext>
            </a:extLst>
          </p:cNvPr>
          <p:cNvSpPr>
            <a:spLocks noGrp="1"/>
          </p:cNvSpPr>
          <p:nvPr>
            <p:ph type="title"/>
          </p:nvPr>
        </p:nvSpPr>
        <p:spPr>
          <a:xfrm>
            <a:off x="919119" y="-209971"/>
            <a:ext cx="10353761" cy="1326321"/>
          </a:xfrm>
        </p:spPr>
        <p:txBody>
          <a:bodyPr>
            <a:normAutofit/>
          </a:bodyPr>
          <a:lstStyle/>
          <a:p>
            <a:r>
              <a:rPr lang="en-US" sz="4400" dirty="0"/>
              <a:t>Topics we’ll Cover</a:t>
            </a:r>
          </a:p>
        </p:txBody>
      </p:sp>
      <p:sp>
        <p:nvSpPr>
          <p:cNvPr id="3" name="Content Placeholder 2">
            <a:extLst>
              <a:ext uri="{FF2B5EF4-FFF2-40B4-BE49-F238E27FC236}">
                <a16:creationId xmlns:a16="http://schemas.microsoft.com/office/drawing/2014/main" id="{7F8DFFE4-E276-9BBF-DB46-EDBB5B6805F4}"/>
              </a:ext>
            </a:extLst>
          </p:cNvPr>
          <p:cNvSpPr>
            <a:spLocks noGrp="1"/>
          </p:cNvSpPr>
          <p:nvPr>
            <p:ph idx="1"/>
          </p:nvPr>
        </p:nvSpPr>
        <p:spPr>
          <a:xfrm>
            <a:off x="402166" y="931293"/>
            <a:ext cx="10353762" cy="5741650"/>
          </a:xfrm>
        </p:spPr>
        <p:txBody>
          <a:bodyPr>
            <a:noAutofit/>
          </a:bodyPr>
          <a:lstStyle/>
          <a:p>
            <a:r>
              <a:rPr lang="en-US" sz="2800" dirty="0"/>
              <a:t>Introduction and “Why” </a:t>
            </a:r>
          </a:p>
          <a:p>
            <a:r>
              <a:rPr lang="en-US" sz="2800" dirty="0"/>
              <a:t>Key Documents!</a:t>
            </a:r>
          </a:p>
          <a:p>
            <a:r>
              <a:rPr lang="en-US" sz="2800" dirty="0"/>
              <a:t>Data Types to Consider</a:t>
            </a:r>
          </a:p>
          <a:p>
            <a:r>
              <a:rPr lang="en-US" sz="2800" dirty="0"/>
              <a:t>Structure of a Professional Improvement Plan</a:t>
            </a:r>
          </a:p>
          <a:p>
            <a:r>
              <a:rPr lang="en-US" sz="2800" dirty="0"/>
              <a:t>Developing a PIP</a:t>
            </a:r>
          </a:p>
          <a:p>
            <a:r>
              <a:rPr lang="en-US" sz="2800" dirty="0"/>
              <a:t>PIP Team</a:t>
            </a:r>
          </a:p>
          <a:p>
            <a:r>
              <a:rPr lang="en-US" sz="2800" dirty="0"/>
              <a:t>Sample PIP</a:t>
            </a:r>
          </a:p>
          <a:p>
            <a:r>
              <a:rPr lang="en-US" sz="2800" dirty="0"/>
              <a:t>Confidentiality</a:t>
            </a:r>
          </a:p>
          <a:p>
            <a:r>
              <a:rPr lang="en-US" sz="2800" dirty="0"/>
              <a:t>Communication Protocols</a:t>
            </a:r>
          </a:p>
          <a:p>
            <a:pPr lvl="1"/>
            <a:endParaRPr lang="en-US" sz="2800" dirty="0"/>
          </a:p>
        </p:txBody>
      </p:sp>
    </p:spTree>
    <p:extLst>
      <p:ext uri="{BB962C8B-B14F-4D97-AF65-F5344CB8AC3E}">
        <p14:creationId xmlns:p14="http://schemas.microsoft.com/office/powerpoint/2010/main" val="2446598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323DB-E36C-6165-24C7-51842F96A036}"/>
              </a:ext>
            </a:extLst>
          </p:cNvPr>
          <p:cNvSpPr>
            <a:spLocks noGrp="1"/>
          </p:cNvSpPr>
          <p:nvPr>
            <p:ph type="title"/>
          </p:nvPr>
        </p:nvSpPr>
        <p:spPr>
          <a:xfrm>
            <a:off x="821148" y="97971"/>
            <a:ext cx="10347596" cy="1326321"/>
          </a:xfrm>
        </p:spPr>
        <p:txBody>
          <a:bodyPr>
            <a:normAutofit/>
          </a:bodyPr>
          <a:lstStyle/>
          <a:p>
            <a:r>
              <a:rPr lang="en-US" sz="4400" dirty="0"/>
              <a:t>Professional Improvement Plan Scenario</a:t>
            </a:r>
          </a:p>
        </p:txBody>
      </p:sp>
      <p:sp>
        <p:nvSpPr>
          <p:cNvPr id="3" name="Content Placeholder 2">
            <a:extLst>
              <a:ext uri="{FF2B5EF4-FFF2-40B4-BE49-F238E27FC236}">
                <a16:creationId xmlns:a16="http://schemas.microsoft.com/office/drawing/2014/main" id="{74FEC2C1-8656-1C13-D93A-C2EBFBF89C1D}"/>
              </a:ext>
            </a:extLst>
          </p:cNvPr>
          <p:cNvSpPr>
            <a:spLocks noGrp="1"/>
          </p:cNvSpPr>
          <p:nvPr>
            <p:ph idx="1"/>
          </p:nvPr>
        </p:nvSpPr>
        <p:spPr>
          <a:xfrm>
            <a:off x="783802" y="1581432"/>
            <a:ext cx="11092512" cy="4618200"/>
          </a:xfrm>
        </p:spPr>
        <p:txBody>
          <a:bodyPr>
            <a:noAutofit/>
          </a:bodyPr>
          <a:lstStyle/>
          <a:p>
            <a:endParaRPr lang="en-US" sz="3800" dirty="0"/>
          </a:p>
          <a:p>
            <a:r>
              <a:rPr lang="en-US" sz="3800" dirty="0"/>
              <a:t>Employee:</a:t>
            </a:r>
          </a:p>
          <a:p>
            <a:pPr lvl="1"/>
            <a:r>
              <a:rPr lang="en-US" sz="3600" dirty="0"/>
              <a:t>Demonstrated poor planning</a:t>
            </a:r>
          </a:p>
          <a:p>
            <a:pPr lvl="1"/>
            <a:r>
              <a:rPr lang="en-US" sz="3600" dirty="0"/>
              <a:t>Lacked follow-through</a:t>
            </a:r>
          </a:p>
          <a:p>
            <a:pPr lvl="1"/>
            <a:r>
              <a:rPr lang="en-US" sz="3600" dirty="0"/>
              <a:t>Tasks were not completed in a timely manner</a:t>
            </a:r>
          </a:p>
          <a:p>
            <a:pPr lvl="1"/>
            <a:r>
              <a:rPr lang="en-US" sz="3600" dirty="0"/>
              <a:t>Concerns have been addressed previously</a:t>
            </a:r>
          </a:p>
        </p:txBody>
      </p:sp>
      <p:sp>
        <p:nvSpPr>
          <p:cNvPr id="4" name="TextBox 3">
            <a:extLst>
              <a:ext uri="{FF2B5EF4-FFF2-40B4-BE49-F238E27FC236}">
                <a16:creationId xmlns:a16="http://schemas.microsoft.com/office/drawing/2014/main" id="{E6F7D563-AD97-E411-C7E9-7F036EE43CB9}"/>
              </a:ext>
            </a:extLst>
          </p:cNvPr>
          <p:cNvSpPr txBox="1"/>
          <p:nvPr/>
        </p:nvSpPr>
        <p:spPr>
          <a:xfrm>
            <a:off x="315686" y="1581432"/>
            <a:ext cx="11364685" cy="523220"/>
          </a:xfrm>
          <a:prstGeom prst="rect">
            <a:avLst/>
          </a:prstGeom>
          <a:solidFill>
            <a:srgbClr val="FFFF00"/>
          </a:solidFill>
        </p:spPr>
        <p:txBody>
          <a:bodyPr wrap="square" rtlCol="0">
            <a:spAutoFit/>
          </a:bodyPr>
          <a:lstStyle/>
          <a:p>
            <a:pPr algn="ctr"/>
            <a:r>
              <a:rPr lang="en-US" sz="2800" b="1" dirty="0">
                <a:solidFill>
                  <a:srgbClr val="FF0000"/>
                </a:solidFill>
              </a:rPr>
              <a:t>DISCLAIMER:</a:t>
            </a:r>
            <a:r>
              <a:rPr lang="en-US" sz="2800" dirty="0">
                <a:solidFill>
                  <a:srgbClr val="FF0000"/>
                </a:solidFill>
              </a:rPr>
              <a:t> SCENARIO IS ENTIRELY FICTIONAL</a:t>
            </a:r>
          </a:p>
        </p:txBody>
      </p:sp>
    </p:spTree>
    <p:extLst>
      <p:ext uri="{BB962C8B-B14F-4D97-AF65-F5344CB8AC3E}">
        <p14:creationId xmlns:p14="http://schemas.microsoft.com/office/powerpoint/2010/main" val="292933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856D85-0A1C-19C4-EBA8-5393020D93A6}"/>
              </a:ext>
            </a:extLst>
          </p:cNvPr>
          <p:cNvPicPr>
            <a:picLocks noChangeAspect="1"/>
          </p:cNvPicPr>
          <p:nvPr/>
        </p:nvPicPr>
        <p:blipFill rotWithShape="1">
          <a:blip r:embed="rId3"/>
          <a:srcRect l="9732" t="19524" r="59643" b="6508"/>
          <a:stretch/>
        </p:blipFill>
        <p:spPr>
          <a:xfrm>
            <a:off x="1102178" y="0"/>
            <a:ext cx="9987643" cy="6784613"/>
          </a:xfrm>
          <a:prstGeom prst="rect">
            <a:avLst/>
          </a:prstGeom>
        </p:spPr>
      </p:pic>
    </p:spTree>
    <p:extLst>
      <p:ext uri="{BB962C8B-B14F-4D97-AF65-F5344CB8AC3E}">
        <p14:creationId xmlns:p14="http://schemas.microsoft.com/office/powerpoint/2010/main" val="4229058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D56389-3FC5-770A-C16C-F777D519572E}"/>
              </a:ext>
            </a:extLst>
          </p:cNvPr>
          <p:cNvPicPr>
            <a:picLocks noChangeAspect="1"/>
          </p:cNvPicPr>
          <p:nvPr/>
        </p:nvPicPr>
        <p:blipFill rotWithShape="1">
          <a:blip r:embed="rId3"/>
          <a:srcRect l="10089" t="17301" r="59553" b="18572"/>
          <a:stretch/>
        </p:blipFill>
        <p:spPr>
          <a:xfrm>
            <a:off x="642257" y="141513"/>
            <a:ext cx="11066783" cy="6574973"/>
          </a:xfrm>
          <a:prstGeom prst="rect">
            <a:avLst/>
          </a:prstGeom>
        </p:spPr>
      </p:pic>
    </p:spTree>
    <p:extLst>
      <p:ext uri="{BB962C8B-B14F-4D97-AF65-F5344CB8AC3E}">
        <p14:creationId xmlns:p14="http://schemas.microsoft.com/office/powerpoint/2010/main" val="3524224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157D20-2D79-2C19-7DED-69618216A317}"/>
              </a:ext>
            </a:extLst>
          </p:cNvPr>
          <p:cNvPicPr>
            <a:picLocks noChangeAspect="1"/>
          </p:cNvPicPr>
          <p:nvPr/>
        </p:nvPicPr>
        <p:blipFill rotWithShape="1">
          <a:blip r:embed="rId3"/>
          <a:srcRect l="12589" t="21111" r="61964" b="11587"/>
          <a:stretch/>
        </p:blipFill>
        <p:spPr>
          <a:xfrm>
            <a:off x="1774371" y="0"/>
            <a:ext cx="9252857" cy="6882827"/>
          </a:xfrm>
          <a:prstGeom prst="rect">
            <a:avLst/>
          </a:prstGeom>
        </p:spPr>
      </p:pic>
    </p:spTree>
    <p:extLst>
      <p:ext uri="{BB962C8B-B14F-4D97-AF65-F5344CB8AC3E}">
        <p14:creationId xmlns:p14="http://schemas.microsoft.com/office/powerpoint/2010/main" val="2521042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CFCDF7-78E1-9AC3-7124-8D7053CA350C}"/>
              </a:ext>
            </a:extLst>
          </p:cNvPr>
          <p:cNvPicPr>
            <a:picLocks noChangeAspect="1"/>
          </p:cNvPicPr>
          <p:nvPr/>
        </p:nvPicPr>
        <p:blipFill rotWithShape="1">
          <a:blip r:embed="rId3"/>
          <a:srcRect l="10089" t="17619" r="59643" b="25238"/>
          <a:stretch/>
        </p:blipFill>
        <p:spPr>
          <a:xfrm>
            <a:off x="2383972" y="0"/>
            <a:ext cx="6629399" cy="3520036"/>
          </a:xfrm>
          <a:prstGeom prst="rect">
            <a:avLst/>
          </a:prstGeom>
        </p:spPr>
      </p:pic>
      <p:pic>
        <p:nvPicPr>
          <p:cNvPr id="5" name="Picture 4">
            <a:extLst>
              <a:ext uri="{FF2B5EF4-FFF2-40B4-BE49-F238E27FC236}">
                <a16:creationId xmlns:a16="http://schemas.microsoft.com/office/drawing/2014/main" id="{CB059713-349A-D5C6-65AB-123FA0C784F0}"/>
              </a:ext>
            </a:extLst>
          </p:cNvPr>
          <p:cNvPicPr>
            <a:picLocks noChangeAspect="1"/>
          </p:cNvPicPr>
          <p:nvPr/>
        </p:nvPicPr>
        <p:blipFill rotWithShape="1">
          <a:blip r:embed="rId4"/>
          <a:srcRect l="10536" t="16350" r="60000" b="30317"/>
          <a:stretch/>
        </p:blipFill>
        <p:spPr>
          <a:xfrm>
            <a:off x="2383972" y="3429000"/>
            <a:ext cx="6629398" cy="3374966"/>
          </a:xfrm>
          <a:prstGeom prst="rect">
            <a:avLst/>
          </a:prstGeom>
        </p:spPr>
      </p:pic>
    </p:spTree>
    <p:extLst>
      <p:ext uri="{BB962C8B-B14F-4D97-AF65-F5344CB8AC3E}">
        <p14:creationId xmlns:p14="http://schemas.microsoft.com/office/powerpoint/2010/main" val="3253906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2060"/>
            </a:gs>
            <a:gs pos="49000">
              <a:srgbClr val="0070C0"/>
            </a:gs>
            <a:gs pos="100000">
              <a:srgbClr val="00B0F0"/>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FC493-DD51-CF08-BF31-6DFE2AD9120A}"/>
              </a:ext>
            </a:extLst>
          </p:cNvPr>
          <p:cNvSpPr>
            <a:spLocks noGrp="1"/>
          </p:cNvSpPr>
          <p:nvPr>
            <p:ph type="title"/>
          </p:nvPr>
        </p:nvSpPr>
        <p:spPr>
          <a:xfrm>
            <a:off x="919119" y="2765839"/>
            <a:ext cx="10353761" cy="1326321"/>
          </a:xfrm>
        </p:spPr>
        <p:txBody>
          <a:bodyPr>
            <a:normAutofit/>
          </a:bodyPr>
          <a:lstStyle/>
          <a:p>
            <a:r>
              <a:rPr lang="en-US" sz="4400" dirty="0"/>
              <a:t>Other Considerations</a:t>
            </a:r>
          </a:p>
        </p:txBody>
      </p:sp>
    </p:spTree>
    <p:extLst>
      <p:ext uri="{BB962C8B-B14F-4D97-AF65-F5344CB8AC3E}">
        <p14:creationId xmlns:p14="http://schemas.microsoft.com/office/powerpoint/2010/main" val="3846009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9D6AA2-D6C0-7A5A-A9E2-182F5E56AE48}"/>
              </a:ext>
            </a:extLst>
          </p:cNvPr>
          <p:cNvSpPr>
            <a:spLocks noGrp="1"/>
          </p:cNvSpPr>
          <p:nvPr>
            <p:ph idx="1"/>
          </p:nvPr>
        </p:nvSpPr>
        <p:spPr>
          <a:xfrm>
            <a:off x="312420" y="1208959"/>
            <a:ext cx="11567160" cy="3695136"/>
          </a:xfrm>
        </p:spPr>
        <p:txBody>
          <a:bodyPr>
            <a:normAutofit/>
          </a:bodyPr>
          <a:lstStyle/>
          <a:p>
            <a:pPr marL="0" indent="0" algn="ctr">
              <a:buNone/>
            </a:pPr>
            <a:r>
              <a:rPr lang="en-US" sz="6600" dirty="0">
                <a:solidFill>
                  <a:srgbClr val="FFFF00"/>
                </a:solidFill>
              </a:rPr>
              <a:t>Confidentiality!! </a:t>
            </a:r>
          </a:p>
          <a:p>
            <a:pPr marL="0" indent="0" algn="ctr">
              <a:buNone/>
            </a:pPr>
            <a:r>
              <a:rPr lang="en-US" sz="4800" dirty="0">
                <a:solidFill>
                  <a:srgbClr val="00B0F0"/>
                </a:solidFill>
              </a:rPr>
              <a:t> Must be maintained at all times!</a:t>
            </a:r>
          </a:p>
          <a:p>
            <a:pPr marL="0" indent="0" algn="ctr">
              <a:buNone/>
            </a:pPr>
            <a:r>
              <a:rPr lang="en-US" sz="4800" b="1" dirty="0">
                <a:solidFill>
                  <a:srgbClr val="FF0000"/>
                </a:solidFill>
              </a:rPr>
              <a:t>No Exceptions…No Excuses!</a:t>
            </a:r>
          </a:p>
        </p:txBody>
      </p:sp>
    </p:spTree>
    <p:extLst>
      <p:ext uri="{BB962C8B-B14F-4D97-AF65-F5344CB8AC3E}">
        <p14:creationId xmlns:p14="http://schemas.microsoft.com/office/powerpoint/2010/main" val="194463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A7744-9D6D-ACCF-CCEC-907D0CD9E0F4}"/>
              </a:ext>
            </a:extLst>
          </p:cNvPr>
          <p:cNvSpPr>
            <a:spLocks noGrp="1"/>
          </p:cNvSpPr>
          <p:nvPr>
            <p:ph type="title"/>
          </p:nvPr>
        </p:nvSpPr>
        <p:spPr>
          <a:xfrm>
            <a:off x="913796" y="0"/>
            <a:ext cx="10353761" cy="1326321"/>
          </a:xfrm>
        </p:spPr>
        <p:txBody>
          <a:bodyPr>
            <a:normAutofit/>
          </a:bodyPr>
          <a:lstStyle/>
          <a:p>
            <a:r>
              <a:rPr lang="en-US" sz="4400" dirty="0"/>
              <a:t>Communication Protocols</a:t>
            </a:r>
          </a:p>
        </p:txBody>
      </p:sp>
      <p:sp>
        <p:nvSpPr>
          <p:cNvPr id="3" name="Content Placeholder 2">
            <a:extLst>
              <a:ext uri="{FF2B5EF4-FFF2-40B4-BE49-F238E27FC236}">
                <a16:creationId xmlns:a16="http://schemas.microsoft.com/office/drawing/2014/main" id="{A69D6AA2-D6C0-7A5A-A9E2-182F5E56AE48}"/>
              </a:ext>
            </a:extLst>
          </p:cNvPr>
          <p:cNvSpPr>
            <a:spLocks noGrp="1"/>
          </p:cNvSpPr>
          <p:nvPr>
            <p:ph idx="1"/>
          </p:nvPr>
        </p:nvSpPr>
        <p:spPr>
          <a:xfrm>
            <a:off x="176816" y="1218362"/>
            <a:ext cx="9772402" cy="3695136"/>
          </a:xfrm>
        </p:spPr>
        <p:txBody>
          <a:bodyPr numCol="2">
            <a:noAutofit/>
          </a:bodyPr>
          <a:lstStyle/>
          <a:p>
            <a:r>
              <a:rPr lang="en-US" sz="3600" b="1" u="sng" dirty="0">
                <a:solidFill>
                  <a:srgbClr val="00B0F0"/>
                </a:solidFill>
              </a:rPr>
              <a:t>Do you loop in your:</a:t>
            </a:r>
          </a:p>
          <a:p>
            <a:pPr lvl="1"/>
            <a:r>
              <a:rPr lang="en-US" sz="3600" dirty="0"/>
              <a:t>Solicitor?</a:t>
            </a:r>
          </a:p>
          <a:p>
            <a:pPr lvl="1"/>
            <a:r>
              <a:rPr lang="en-US" sz="3600" dirty="0"/>
              <a:t>Superintendent of Record?</a:t>
            </a:r>
          </a:p>
          <a:p>
            <a:pPr lvl="1"/>
            <a:r>
              <a:rPr lang="en-US" sz="3600" dirty="0"/>
              <a:t>JOC Chairperson ?</a:t>
            </a:r>
          </a:p>
          <a:p>
            <a:pPr marL="457200" lvl="1" indent="0">
              <a:buNone/>
            </a:pPr>
            <a:endParaRPr lang="en-US" sz="3600" dirty="0"/>
          </a:p>
          <a:p>
            <a:pPr lvl="1"/>
            <a:r>
              <a:rPr lang="en-US" sz="3600" dirty="0"/>
              <a:t>JOC Officers?</a:t>
            </a:r>
          </a:p>
          <a:p>
            <a:pPr lvl="1"/>
            <a:r>
              <a:rPr lang="en-US" sz="3600" dirty="0"/>
              <a:t>Full JOC?</a:t>
            </a:r>
          </a:p>
        </p:txBody>
      </p:sp>
      <p:pic>
        <p:nvPicPr>
          <p:cNvPr id="9" name="Picture 8" descr="Text&#10;&#10;Description automatically generated">
            <a:extLst>
              <a:ext uri="{FF2B5EF4-FFF2-40B4-BE49-F238E27FC236}">
                <a16:creationId xmlns:a16="http://schemas.microsoft.com/office/drawing/2014/main" id="{E2855610-AF14-F309-FA92-A7CA7CAF3846}"/>
              </a:ext>
            </a:extLst>
          </p:cNvPr>
          <p:cNvPicPr>
            <a:picLocks noChangeAspect="1"/>
          </p:cNvPicPr>
          <p:nvPr/>
        </p:nvPicPr>
        <p:blipFill>
          <a:blip r:embed="rId3"/>
          <a:stretch>
            <a:fillRect/>
          </a:stretch>
        </p:blipFill>
        <p:spPr>
          <a:xfrm>
            <a:off x="7265763" y="3565478"/>
            <a:ext cx="4749421" cy="3120559"/>
          </a:xfrm>
          <a:prstGeom prst="rect">
            <a:avLst/>
          </a:prstGeom>
          <a:effectLst>
            <a:softEdge rad="50800"/>
          </a:effectLst>
        </p:spPr>
      </p:pic>
    </p:spTree>
    <p:extLst>
      <p:ext uri="{BB962C8B-B14F-4D97-AF65-F5344CB8AC3E}">
        <p14:creationId xmlns:p14="http://schemas.microsoft.com/office/powerpoint/2010/main" val="4090643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2060"/>
            </a:gs>
            <a:gs pos="48000">
              <a:srgbClr val="0070C0"/>
            </a:gs>
            <a:gs pos="100000">
              <a:srgbClr val="00B0F0"/>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FC493-DD51-CF08-BF31-6DFE2AD9120A}"/>
              </a:ext>
            </a:extLst>
          </p:cNvPr>
          <p:cNvSpPr>
            <a:spLocks noGrp="1"/>
          </p:cNvSpPr>
          <p:nvPr>
            <p:ph type="title"/>
          </p:nvPr>
        </p:nvSpPr>
        <p:spPr>
          <a:xfrm>
            <a:off x="919119" y="2765839"/>
            <a:ext cx="10353761" cy="1326321"/>
          </a:xfrm>
        </p:spPr>
        <p:txBody>
          <a:bodyPr>
            <a:normAutofit/>
          </a:bodyPr>
          <a:lstStyle/>
          <a:p>
            <a:r>
              <a:rPr lang="en-US" sz="7200" dirty="0"/>
              <a:t>Questions?</a:t>
            </a:r>
          </a:p>
        </p:txBody>
      </p:sp>
    </p:spTree>
    <p:extLst>
      <p:ext uri="{BB962C8B-B14F-4D97-AF65-F5344CB8AC3E}">
        <p14:creationId xmlns:p14="http://schemas.microsoft.com/office/powerpoint/2010/main" val="1360741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EFBB1-D314-AAC9-A273-A396871A96CE}"/>
              </a:ext>
            </a:extLst>
          </p:cNvPr>
          <p:cNvSpPr>
            <a:spLocks noGrp="1"/>
          </p:cNvSpPr>
          <p:nvPr>
            <p:ph type="title"/>
          </p:nvPr>
        </p:nvSpPr>
        <p:spPr>
          <a:xfrm>
            <a:off x="913796" y="0"/>
            <a:ext cx="10353761" cy="1326321"/>
          </a:xfrm>
        </p:spPr>
        <p:txBody>
          <a:bodyPr>
            <a:normAutofit/>
          </a:bodyPr>
          <a:lstStyle/>
          <a:p>
            <a:r>
              <a:rPr lang="en-US" sz="4400" dirty="0"/>
              <a:t>Resources</a:t>
            </a:r>
          </a:p>
        </p:txBody>
      </p:sp>
      <p:sp>
        <p:nvSpPr>
          <p:cNvPr id="3" name="Content Placeholder 2">
            <a:extLst>
              <a:ext uri="{FF2B5EF4-FFF2-40B4-BE49-F238E27FC236}">
                <a16:creationId xmlns:a16="http://schemas.microsoft.com/office/drawing/2014/main" id="{95BF3A11-8799-4D67-4081-BA1B5D27F792}"/>
              </a:ext>
            </a:extLst>
          </p:cNvPr>
          <p:cNvSpPr>
            <a:spLocks noGrp="1"/>
          </p:cNvSpPr>
          <p:nvPr>
            <p:ph idx="1"/>
          </p:nvPr>
        </p:nvSpPr>
        <p:spPr/>
        <p:txBody>
          <a:bodyPr/>
          <a:lstStyle/>
          <a:p>
            <a:r>
              <a:rPr lang="en-US" dirty="0">
                <a:hlinkClick r:id="rId2"/>
              </a:rPr>
              <a:t>PA Code of Professional Practice and Conduct for Educators</a:t>
            </a:r>
            <a:endParaRPr lang="en-US" dirty="0"/>
          </a:p>
          <a:p>
            <a:r>
              <a:rPr lang="fr-FR" dirty="0">
                <a:hlinkClick r:id="rId3"/>
              </a:rPr>
              <a:t>Qualitative vs Quantitative Data: </a:t>
            </a:r>
            <a:r>
              <a:rPr lang="fr-FR" dirty="0" err="1">
                <a:hlinkClick r:id="rId3"/>
              </a:rPr>
              <a:t>Analysis</a:t>
            </a:r>
            <a:r>
              <a:rPr lang="fr-FR" dirty="0">
                <a:hlinkClick r:id="rId3"/>
              </a:rPr>
              <a:t>, </a:t>
            </a:r>
            <a:r>
              <a:rPr lang="fr-FR" dirty="0" err="1">
                <a:hlinkClick r:id="rId3"/>
              </a:rPr>
              <a:t>Definitions</a:t>
            </a:r>
            <a:r>
              <a:rPr lang="fr-FR" dirty="0">
                <a:hlinkClick r:id="rId3"/>
              </a:rPr>
              <a:t>, </a:t>
            </a:r>
            <a:r>
              <a:rPr lang="fr-FR" dirty="0" err="1">
                <a:hlinkClick r:id="rId3"/>
              </a:rPr>
              <a:t>Examples</a:t>
            </a:r>
            <a:r>
              <a:rPr lang="fr-FR" dirty="0">
                <a:hlinkClick r:id="rId3"/>
              </a:rPr>
              <a:t> (intellspot.com)</a:t>
            </a:r>
            <a:endParaRPr lang="fr-FR" dirty="0"/>
          </a:p>
          <a:p>
            <a:r>
              <a:rPr lang="en-US" dirty="0">
                <a:hlinkClick r:id="rId4"/>
              </a:rPr>
              <a:t>How to Understand the Quantitative and Qualitative Data in Your Business - LaConte Consulting</a:t>
            </a:r>
            <a:endParaRPr lang="en-US" dirty="0"/>
          </a:p>
          <a:p>
            <a:endParaRPr lang="en-US" dirty="0"/>
          </a:p>
        </p:txBody>
      </p:sp>
    </p:spTree>
    <p:extLst>
      <p:ext uri="{BB962C8B-B14F-4D97-AF65-F5344CB8AC3E}">
        <p14:creationId xmlns:p14="http://schemas.microsoft.com/office/powerpoint/2010/main" val="3404874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2060"/>
            </a:gs>
            <a:gs pos="48000">
              <a:srgbClr val="0070C0"/>
            </a:gs>
            <a:gs pos="100000">
              <a:srgbClr val="00B0F0"/>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FC493-DD51-CF08-BF31-6DFE2AD9120A}"/>
              </a:ext>
            </a:extLst>
          </p:cNvPr>
          <p:cNvSpPr>
            <a:spLocks noGrp="1"/>
          </p:cNvSpPr>
          <p:nvPr>
            <p:ph type="title"/>
          </p:nvPr>
        </p:nvSpPr>
        <p:spPr>
          <a:xfrm>
            <a:off x="919119" y="2765839"/>
            <a:ext cx="10353761" cy="1326321"/>
          </a:xfrm>
        </p:spPr>
        <p:txBody>
          <a:bodyPr>
            <a:normAutofit/>
          </a:bodyPr>
          <a:lstStyle/>
          <a:p>
            <a:r>
              <a:rPr lang="en-US" sz="4400" dirty="0"/>
              <a:t>Introduction</a:t>
            </a:r>
          </a:p>
        </p:txBody>
      </p:sp>
    </p:spTree>
    <p:extLst>
      <p:ext uri="{BB962C8B-B14F-4D97-AF65-F5344CB8AC3E}">
        <p14:creationId xmlns:p14="http://schemas.microsoft.com/office/powerpoint/2010/main" val="4127009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7C4E71-90EA-ABEF-9D32-EAFB72E05208}"/>
              </a:ext>
            </a:extLst>
          </p:cNvPr>
          <p:cNvSpPr>
            <a:spLocks noGrp="1"/>
          </p:cNvSpPr>
          <p:nvPr>
            <p:ph idx="1"/>
          </p:nvPr>
        </p:nvSpPr>
        <p:spPr>
          <a:xfrm>
            <a:off x="913795" y="2566101"/>
            <a:ext cx="10353762" cy="1725798"/>
          </a:xfrm>
        </p:spPr>
        <p:txBody>
          <a:bodyPr/>
          <a:lstStyle/>
          <a:p>
            <a:pPr marL="0" indent="0" algn="ctr">
              <a:buNone/>
            </a:pPr>
            <a:r>
              <a:rPr lang="en-US" sz="3600" dirty="0"/>
              <a:t>Have you ever developed a Professional Improvement Plan?</a:t>
            </a:r>
          </a:p>
        </p:txBody>
      </p:sp>
    </p:spTree>
    <p:extLst>
      <p:ext uri="{BB962C8B-B14F-4D97-AF65-F5344CB8AC3E}">
        <p14:creationId xmlns:p14="http://schemas.microsoft.com/office/powerpoint/2010/main" val="1378175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7C4E71-90EA-ABEF-9D32-EAFB72E05208}"/>
              </a:ext>
            </a:extLst>
          </p:cNvPr>
          <p:cNvSpPr>
            <a:spLocks noGrp="1"/>
          </p:cNvSpPr>
          <p:nvPr>
            <p:ph idx="1"/>
          </p:nvPr>
        </p:nvSpPr>
        <p:spPr>
          <a:xfrm>
            <a:off x="919119" y="2064615"/>
            <a:ext cx="10353762" cy="2728770"/>
          </a:xfrm>
        </p:spPr>
        <p:txBody>
          <a:bodyPr>
            <a:noAutofit/>
          </a:bodyPr>
          <a:lstStyle/>
          <a:p>
            <a:pPr marL="0" indent="0" algn="ctr">
              <a:buNone/>
            </a:pPr>
            <a:r>
              <a:rPr lang="en-US" sz="3600" dirty="0"/>
              <a:t>Would you change how you approach developing a Professional Improvement Plan based on the classification of employee? </a:t>
            </a:r>
            <a:r>
              <a:rPr lang="en-US" sz="3600" i="1" dirty="0"/>
              <a:t>(Support Staff, Professional Staff, or Administrator)</a:t>
            </a:r>
            <a:endParaRPr lang="en-US" sz="3600" dirty="0"/>
          </a:p>
        </p:txBody>
      </p:sp>
    </p:spTree>
    <p:extLst>
      <p:ext uri="{BB962C8B-B14F-4D97-AF65-F5344CB8AC3E}">
        <p14:creationId xmlns:p14="http://schemas.microsoft.com/office/powerpoint/2010/main" val="2093156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3BA11-11B2-46DD-A738-C789437F7706}"/>
              </a:ext>
            </a:extLst>
          </p:cNvPr>
          <p:cNvSpPr>
            <a:spLocks noGrp="1"/>
          </p:cNvSpPr>
          <p:nvPr>
            <p:ph type="title"/>
          </p:nvPr>
        </p:nvSpPr>
        <p:spPr>
          <a:xfrm>
            <a:off x="913795" y="0"/>
            <a:ext cx="10353761" cy="1326321"/>
          </a:xfrm>
        </p:spPr>
        <p:txBody>
          <a:bodyPr>
            <a:normAutofit/>
          </a:bodyPr>
          <a:lstStyle/>
          <a:p>
            <a:r>
              <a:rPr lang="en-US" sz="4400" dirty="0"/>
              <a:t>Purpose of a PIP</a:t>
            </a:r>
          </a:p>
        </p:txBody>
      </p:sp>
      <p:sp>
        <p:nvSpPr>
          <p:cNvPr id="3" name="Content Placeholder 2">
            <a:extLst>
              <a:ext uri="{FF2B5EF4-FFF2-40B4-BE49-F238E27FC236}">
                <a16:creationId xmlns:a16="http://schemas.microsoft.com/office/drawing/2014/main" id="{D5EE5505-909A-56C9-062F-E5E79266A3FD}"/>
              </a:ext>
            </a:extLst>
          </p:cNvPr>
          <p:cNvSpPr>
            <a:spLocks noGrp="1"/>
          </p:cNvSpPr>
          <p:nvPr>
            <p:ph idx="1"/>
          </p:nvPr>
        </p:nvSpPr>
        <p:spPr>
          <a:xfrm>
            <a:off x="913794" y="2097285"/>
            <a:ext cx="10353762" cy="2201616"/>
          </a:xfrm>
        </p:spPr>
        <p:txBody>
          <a:bodyPr>
            <a:noAutofit/>
          </a:bodyPr>
          <a:lstStyle/>
          <a:p>
            <a:pPr marL="0" indent="0" algn="ctr">
              <a:buNone/>
            </a:pPr>
            <a:r>
              <a:rPr lang="en-US" sz="4000" dirty="0"/>
              <a:t>To identify an individual’s goals, objectives, or areas needed for improvement and to provide a framework for achieving the desired results.</a:t>
            </a:r>
          </a:p>
        </p:txBody>
      </p:sp>
    </p:spTree>
    <p:extLst>
      <p:ext uri="{BB962C8B-B14F-4D97-AF65-F5344CB8AC3E}">
        <p14:creationId xmlns:p14="http://schemas.microsoft.com/office/powerpoint/2010/main" val="2693513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3BA11-11B2-46DD-A738-C789437F7706}"/>
              </a:ext>
            </a:extLst>
          </p:cNvPr>
          <p:cNvSpPr>
            <a:spLocks noGrp="1"/>
          </p:cNvSpPr>
          <p:nvPr>
            <p:ph type="title"/>
          </p:nvPr>
        </p:nvSpPr>
        <p:spPr>
          <a:xfrm>
            <a:off x="913795" y="0"/>
            <a:ext cx="10353761" cy="1326321"/>
          </a:xfrm>
        </p:spPr>
        <p:txBody>
          <a:bodyPr>
            <a:normAutofit/>
          </a:bodyPr>
          <a:lstStyle/>
          <a:p>
            <a:r>
              <a:rPr lang="en-US" sz="4400" dirty="0"/>
              <a:t>Progressive Discipline</a:t>
            </a:r>
          </a:p>
        </p:txBody>
      </p:sp>
      <p:sp>
        <p:nvSpPr>
          <p:cNvPr id="3" name="Content Placeholder 2">
            <a:extLst>
              <a:ext uri="{FF2B5EF4-FFF2-40B4-BE49-F238E27FC236}">
                <a16:creationId xmlns:a16="http://schemas.microsoft.com/office/drawing/2014/main" id="{D5EE5505-909A-56C9-062F-E5E79266A3FD}"/>
              </a:ext>
            </a:extLst>
          </p:cNvPr>
          <p:cNvSpPr>
            <a:spLocks noGrp="1"/>
          </p:cNvSpPr>
          <p:nvPr>
            <p:ph idx="1"/>
          </p:nvPr>
        </p:nvSpPr>
        <p:spPr>
          <a:xfrm>
            <a:off x="358588" y="1326321"/>
            <a:ext cx="11833412" cy="4769679"/>
          </a:xfrm>
        </p:spPr>
        <p:txBody>
          <a:bodyPr>
            <a:noAutofit/>
          </a:bodyPr>
          <a:lstStyle/>
          <a:p>
            <a:pPr marL="0" indent="0" algn="ctr">
              <a:buNone/>
            </a:pPr>
            <a:r>
              <a:rPr lang="en-US" sz="3600" b="1" dirty="0">
                <a:solidFill>
                  <a:srgbClr val="FFFF00"/>
                </a:solidFill>
              </a:rPr>
              <a:t>Pre-PIP</a:t>
            </a:r>
          </a:p>
          <a:p>
            <a:pPr marL="0" indent="0" algn="ctr">
              <a:buNone/>
            </a:pPr>
            <a:r>
              <a:rPr lang="en-US" sz="2800" b="1" dirty="0">
                <a:solidFill>
                  <a:srgbClr val="00B0F0"/>
                </a:solidFill>
              </a:rPr>
              <a:t>Informal Discussions</a:t>
            </a:r>
          </a:p>
          <a:p>
            <a:pPr marL="0" indent="0" algn="ctr">
              <a:buNone/>
            </a:pPr>
            <a:r>
              <a:rPr lang="en-US" sz="2800" b="1" dirty="0">
                <a:solidFill>
                  <a:srgbClr val="00B0F0"/>
                </a:solidFill>
              </a:rPr>
              <a:t>Informal Written Notice</a:t>
            </a:r>
          </a:p>
          <a:p>
            <a:pPr marL="0" indent="0" algn="ctr">
              <a:buNone/>
            </a:pPr>
            <a:r>
              <a:rPr lang="en-US" sz="2800" b="1" dirty="0">
                <a:solidFill>
                  <a:srgbClr val="00B0F0"/>
                </a:solidFill>
              </a:rPr>
              <a:t>PIP – Formal Written Warning</a:t>
            </a:r>
          </a:p>
          <a:p>
            <a:pPr marL="0" indent="0" algn="ctr">
              <a:buNone/>
            </a:pPr>
            <a:r>
              <a:rPr lang="en-US" sz="2800" dirty="0">
                <a:solidFill>
                  <a:schemeClr val="tx1">
                    <a:lumMod val="85000"/>
                  </a:schemeClr>
                </a:solidFill>
              </a:rPr>
              <a:t>PIP Adjusted – Suspension (1-5 days) – Final Written Warning</a:t>
            </a:r>
          </a:p>
          <a:p>
            <a:pPr marL="0" indent="0" algn="ctr">
              <a:buNone/>
            </a:pPr>
            <a:r>
              <a:rPr lang="en-US" sz="2800" dirty="0">
                <a:solidFill>
                  <a:schemeClr val="tx1">
                    <a:lumMod val="65000"/>
                  </a:schemeClr>
                </a:solidFill>
              </a:rPr>
              <a:t>PIP Adjusted - Optional 3</a:t>
            </a:r>
            <a:r>
              <a:rPr lang="en-US" sz="2800" baseline="30000" dirty="0">
                <a:solidFill>
                  <a:schemeClr val="tx1">
                    <a:lumMod val="65000"/>
                  </a:schemeClr>
                </a:solidFill>
              </a:rPr>
              <a:t>rd</a:t>
            </a:r>
            <a:r>
              <a:rPr lang="en-US" sz="2800" dirty="0">
                <a:solidFill>
                  <a:schemeClr val="tx1">
                    <a:lumMod val="65000"/>
                  </a:schemeClr>
                </a:solidFill>
              </a:rPr>
              <a:t> Written Warning – Suspension (5-10 days)</a:t>
            </a:r>
          </a:p>
          <a:p>
            <a:pPr marL="0" indent="0" algn="ctr">
              <a:buNone/>
            </a:pPr>
            <a:r>
              <a:rPr lang="en-US" sz="2800" dirty="0">
                <a:solidFill>
                  <a:schemeClr val="bg1">
                    <a:lumMod val="50000"/>
                    <a:lumOff val="50000"/>
                  </a:schemeClr>
                </a:solidFill>
              </a:rPr>
              <a:t>Recommendation for Termination </a:t>
            </a:r>
          </a:p>
        </p:txBody>
      </p:sp>
    </p:spTree>
    <p:extLst>
      <p:ext uri="{BB962C8B-B14F-4D97-AF65-F5344CB8AC3E}">
        <p14:creationId xmlns:p14="http://schemas.microsoft.com/office/powerpoint/2010/main" val="893372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2060"/>
            </a:gs>
            <a:gs pos="48000">
              <a:srgbClr val="0070C0"/>
            </a:gs>
            <a:gs pos="100000">
              <a:srgbClr val="00B0F0"/>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FC493-DD51-CF08-BF31-6DFE2AD9120A}"/>
              </a:ext>
            </a:extLst>
          </p:cNvPr>
          <p:cNvSpPr>
            <a:spLocks noGrp="1"/>
          </p:cNvSpPr>
          <p:nvPr>
            <p:ph type="title"/>
          </p:nvPr>
        </p:nvSpPr>
        <p:spPr>
          <a:xfrm>
            <a:off x="919119" y="2765839"/>
            <a:ext cx="10353761" cy="1326321"/>
          </a:xfrm>
        </p:spPr>
        <p:txBody>
          <a:bodyPr>
            <a:normAutofit/>
          </a:bodyPr>
          <a:lstStyle/>
          <a:p>
            <a:r>
              <a:rPr lang="en-US" sz="4400" dirty="0"/>
              <a:t>Key Documents</a:t>
            </a:r>
          </a:p>
        </p:txBody>
      </p:sp>
    </p:spTree>
    <p:extLst>
      <p:ext uri="{BB962C8B-B14F-4D97-AF65-F5344CB8AC3E}">
        <p14:creationId xmlns:p14="http://schemas.microsoft.com/office/powerpoint/2010/main" val="254262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65935-7E3B-2A68-A7C7-C875A167FCB8}"/>
              </a:ext>
            </a:extLst>
          </p:cNvPr>
          <p:cNvSpPr>
            <a:spLocks noGrp="1"/>
          </p:cNvSpPr>
          <p:nvPr>
            <p:ph type="title"/>
          </p:nvPr>
        </p:nvSpPr>
        <p:spPr>
          <a:xfrm>
            <a:off x="913796" y="123568"/>
            <a:ext cx="10353761" cy="1326321"/>
          </a:xfrm>
        </p:spPr>
        <p:txBody>
          <a:bodyPr>
            <a:normAutofit/>
          </a:bodyPr>
          <a:lstStyle/>
          <a:p>
            <a:r>
              <a:rPr lang="en-US" sz="4400" dirty="0"/>
              <a:t>Collective Bargaining Agreements</a:t>
            </a:r>
          </a:p>
        </p:txBody>
      </p:sp>
      <p:sp>
        <p:nvSpPr>
          <p:cNvPr id="3" name="Content Placeholder 2">
            <a:extLst>
              <a:ext uri="{FF2B5EF4-FFF2-40B4-BE49-F238E27FC236}">
                <a16:creationId xmlns:a16="http://schemas.microsoft.com/office/drawing/2014/main" id="{867C4E71-90EA-ABEF-9D32-EAFB72E05208}"/>
              </a:ext>
            </a:extLst>
          </p:cNvPr>
          <p:cNvSpPr>
            <a:spLocks noGrp="1"/>
          </p:cNvSpPr>
          <p:nvPr>
            <p:ph idx="1"/>
          </p:nvPr>
        </p:nvSpPr>
        <p:spPr/>
        <p:txBody>
          <a:bodyPr>
            <a:normAutofit/>
          </a:bodyPr>
          <a:lstStyle/>
          <a:p>
            <a:r>
              <a:rPr lang="en-US" sz="2800" dirty="0"/>
              <a:t>Association Rights and Privileges</a:t>
            </a:r>
          </a:p>
          <a:p>
            <a:pPr lvl="1"/>
            <a:r>
              <a:rPr lang="en-US" sz="2800" dirty="0"/>
              <a:t>Release Time for meetings</a:t>
            </a:r>
          </a:p>
          <a:p>
            <a:r>
              <a:rPr lang="en-US" sz="2800" dirty="0"/>
              <a:t>Employee Evaluation</a:t>
            </a:r>
          </a:p>
          <a:p>
            <a:pPr lvl="1"/>
            <a:r>
              <a:rPr lang="en-US" sz="2800" dirty="0"/>
              <a:t>Personnel File</a:t>
            </a:r>
          </a:p>
          <a:p>
            <a:r>
              <a:rPr lang="en-US" sz="2800" dirty="0"/>
              <a:t>Protection of Teachers</a:t>
            </a:r>
          </a:p>
          <a:p>
            <a:r>
              <a:rPr lang="en-US" sz="2800" dirty="0"/>
              <a:t>Just Cause</a:t>
            </a:r>
          </a:p>
          <a:p>
            <a:endParaRPr lang="en-US" sz="2800" dirty="0"/>
          </a:p>
        </p:txBody>
      </p:sp>
    </p:spTree>
    <p:extLst>
      <p:ext uri="{BB962C8B-B14F-4D97-AF65-F5344CB8AC3E}">
        <p14:creationId xmlns:p14="http://schemas.microsoft.com/office/powerpoint/2010/main" val="20329534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576</TotalTime>
  <Words>573</Words>
  <Application>Microsoft Office PowerPoint</Application>
  <PresentationFormat>Widescreen</PresentationFormat>
  <Paragraphs>122</Paragraphs>
  <Slides>29</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Bookman Old Style</vt:lpstr>
      <vt:lpstr>Calibri</vt:lpstr>
      <vt:lpstr>Rockwell</vt:lpstr>
      <vt:lpstr>Damask</vt:lpstr>
      <vt:lpstr>Leading The professional Improvement Process</vt:lpstr>
      <vt:lpstr>Topics we’ll Cover</vt:lpstr>
      <vt:lpstr>Introduction</vt:lpstr>
      <vt:lpstr>PowerPoint Presentation</vt:lpstr>
      <vt:lpstr>PowerPoint Presentation</vt:lpstr>
      <vt:lpstr>Purpose of a PIP</vt:lpstr>
      <vt:lpstr>Progressive Discipline</vt:lpstr>
      <vt:lpstr>Key Documents</vt:lpstr>
      <vt:lpstr>Collective Bargaining Agreements</vt:lpstr>
      <vt:lpstr>Joint Operating Committee Policy / Administrative Regulations</vt:lpstr>
      <vt:lpstr>Other</vt:lpstr>
      <vt:lpstr>Data to Consider</vt:lpstr>
      <vt:lpstr>Data Types to Consider</vt:lpstr>
      <vt:lpstr>Structure of a Professional Improvement Plan</vt:lpstr>
      <vt:lpstr>PIP Components</vt:lpstr>
      <vt:lpstr>PIP Components cont.</vt:lpstr>
      <vt:lpstr>PIP Development Start to Finish</vt:lpstr>
      <vt:lpstr>Who Participates in the PIP Development?</vt:lpstr>
      <vt:lpstr>PIP Development</vt:lpstr>
      <vt:lpstr>Professional Improvement Plan Scenario</vt:lpstr>
      <vt:lpstr>PowerPoint Presentation</vt:lpstr>
      <vt:lpstr>PowerPoint Presentation</vt:lpstr>
      <vt:lpstr>PowerPoint Presentation</vt:lpstr>
      <vt:lpstr>PowerPoint Presentation</vt:lpstr>
      <vt:lpstr>Other Considerations</vt:lpstr>
      <vt:lpstr>PowerPoint Presentation</vt:lpstr>
      <vt:lpstr>Communication Protocols</vt:lpstr>
      <vt:lpstr>Questions?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The professional Improvement Process</dc:title>
  <dc:creator>Stauffer, Michael</dc:creator>
  <cp:lastModifiedBy>Gerald Witmer</cp:lastModifiedBy>
  <cp:revision>2</cp:revision>
  <dcterms:created xsi:type="dcterms:W3CDTF">2023-03-21T16:48:18Z</dcterms:created>
  <dcterms:modified xsi:type="dcterms:W3CDTF">2023-04-05T19:08:20Z</dcterms:modified>
</cp:coreProperties>
</file>